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41"/>
  </p:notesMasterIdLst>
  <p:handoutMasterIdLst>
    <p:handoutMasterId r:id="rId42"/>
  </p:handoutMasterIdLst>
  <p:sldIdLst>
    <p:sldId id="256" r:id="rId2"/>
    <p:sldId id="4206" r:id="rId3"/>
    <p:sldId id="1002" r:id="rId4"/>
    <p:sldId id="2317" r:id="rId5"/>
    <p:sldId id="265" r:id="rId6"/>
    <p:sldId id="1004" r:id="rId7"/>
    <p:sldId id="1003" r:id="rId8"/>
    <p:sldId id="294" r:id="rId9"/>
    <p:sldId id="2353" r:id="rId10"/>
    <p:sldId id="4240" r:id="rId11"/>
    <p:sldId id="2347" r:id="rId12"/>
    <p:sldId id="2361" r:id="rId13"/>
    <p:sldId id="4244" r:id="rId14"/>
    <p:sldId id="2365" r:id="rId15"/>
    <p:sldId id="4241" r:id="rId16"/>
    <p:sldId id="2366" r:id="rId17"/>
    <p:sldId id="4242" r:id="rId18"/>
    <p:sldId id="4245" r:id="rId19"/>
    <p:sldId id="2367" r:id="rId20"/>
    <p:sldId id="257" r:id="rId21"/>
    <p:sldId id="2319" r:id="rId22"/>
    <p:sldId id="2315" r:id="rId23"/>
    <p:sldId id="2332" r:id="rId24"/>
    <p:sldId id="293" r:id="rId25"/>
    <p:sldId id="4246" r:id="rId26"/>
    <p:sldId id="4196" r:id="rId27"/>
    <p:sldId id="2292" r:id="rId28"/>
    <p:sldId id="4176" r:id="rId29"/>
    <p:sldId id="4193" r:id="rId30"/>
    <p:sldId id="4202" r:id="rId31"/>
    <p:sldId id="2293" r:id="rId32"/>
    <p:sldId id="2265" r:id="rId33"/>
    <p:sldId id="2279" r:id="rId34"/>
    <p:sldId id="2280" r:id="rId35"/>
    <p:sldId id="4201" r:id="rId36"/>
    <p:sldId id="4199" r:id="rId37"/>
    <p:sldId id="4221" r:id="rId38"/>
    <p:sldId id="2368" r:id="rId39"/>
    <p:sldId id="4222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30F1BA-FF57-134D-85F2-0772A02BA276}">
          <p14:sldIdLst>
            <p14:sldId id="256"/>
            <p14:sldId id="4206"/>
            <p14:sldId id="1002"/>
            <p14:sldId id="2317"/>
            <p14:sldId id="265"/>
            <p14:sldId id="1004"/>
            <p14:sldId id="1003"/>
            <p14:sldId id="294"/>
            <p14:sldId id="2353"/>
            <p14:sldId id="4240"/>
            <p14:sldId id="2347"/>
            <p14:sldId id="2361"/>
            <p14:sldId id="4244"/>
            <p14:sldId id="2365"/>
            <p14:sldId id="4241"/>
            <p14:sldId id="2366"/>
            <p14:sldId id="4242"/>
            <p14:sldId id="4245"/>
            <p14:sldId id="2367"/>
            <p14:sldId id="257"/>
            <p14:sldId id="2319"/>
            <p14:sldId id="2315"/>
            <p14:sldId id="2332"/>
            <p14:sldId id="293"/>
            <p14:sldId id="4246"/>
            <p14:sldId id="4196"/>
            <p14:sldId id="2292"/>
            <p14:sldId id="4176"/>
            <p14:sldId id="4193"/>
            <p14:sldId id="4202"/>
            <p14:sldId id="2293"/>
            <p14:sldId id="2265"/>
            <p14:sldId id="2279"/>
            <p14:sldId id="2280"/>
            <p14:sldId id="4201"/>
            <p14:sldId id="4199"/>
            <p14:sldId id="4221"/>
            <p14:sldId id="2368"/>
            <p14:sldId id="42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E3D"/>
    <a:srgbClr val="00C45B"/>
    <a:srgbClr val="30A6CD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7"/>
    <p:restoredTop sz="93596"/>
  </p:normalViewPr>
  <p:slideViewPr>
    <p:cSldViewPr snapToGrid="0" snapToObjects="1">
      <p:cViewPr varScale="1">
        <p:scale>
          <a:sx n="120" d="100"/>
          <a:sy n="120" d="100"/>
        </p:scale>
        <p:origin x="126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6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040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dirty="0"/>
              <a:t>Optimal comms are promising  remote sensing systems need high-bandwidth, secure communications</a:t>
            </a:r>
          </a:p>
          <a:p>
            <a:pPr lvl="1"/>
            <a:r>
              <a:rPr lang="en-US" sz="1200" dirty="0"/>
              <a:t>Optical comms are promising due to their high-bandwidth capability and directional beams…However, current optical comms are large, heavy, and power hungry due to their use of bulk components to adapt terrestrial optical comms technology</a:t>
            </a:r>
          </a:p>
          <a:p>
            <a:pPr lvl="1"/>
            <a:r>
              <a:rPr lang="en-US" sz="1200" dirty="0"/>
              <a:t>Therefore, we are developing chip-scale, high output power, semiconductor laser transmitters</a:t>
            </a:r>
          </a:p>
          <a:p>
            <a:pPr lvl="3"/>
            <a:r>
              <a:rPr lang="en-US" sz="1200" dirty="0"/>
              <a:t>Silicon photonics backbone </a:t>
            </a:r>
            <a:r>
              <a:rPr lang="en-US" sz="1200" dirty="0">
                <a:sym typeface="Wingdings" panose="05000000000000000000" pitchFamily="2" charset="2"/>
              </a:rPr>
              <a:t> routing, coupling, optical phased arrays</a:t>
            </a:r>
            <a:endParaRPr lang="en-US" sz="1200" dirty="0"/>
          </a:p>
          <a:p>
            <a:pPr lvl="3"/>
            <a:r>
              <a:rPr lang="en-US" sz="1200" dirty="0"/>
              <a:t>III-V optical sources </a:t>
            </a:r>
            <a:r>
              <a:rPr lang="en-US" sz="1200" dirty="0">
                <a:sym typeface="Wingdings" panose="05000000000000000000" pitchFamily="2" charset="2"/>
              </a:rPr>
              <a:t> extensive growth and processing expertise</a:t>
            </a:r>
            <a:endParaRPr lang="en-US" sz="1200" dirty="0"/>
          </a:p>
          <a:p>
            <a:pPr lvl="3"/>
            <a:r>
              <a:rPr lang="en-US" sz="1200" dirty="0"/>
              <a:t>Heterogeneous integration </a:t>
            </a:r>
            <a:r>
              <a:rPr lang="en-US" sz="1200" dirty="0">
                <a:sym typeface="Wingdings" panose="05000000000000000000" pitchFamily="2" charset="2"/>
              </a:rPr>
              <a:t> MESA core competency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15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98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51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6" descr="SNL_Stacked_White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1008063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SNL_Mot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1185863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4260258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5173652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536" y="4197659"/>
            <a:ext cx="931864" cy="2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E3A661A9-AB95-644B-88B2-9DDC7A23F4F4}" type="datetime1">
              <a:rPr lang="en-US" smtClean="0"/>
              <a:pPr/>
              <a:t>1/18/2024</a:t>
            </a:fld>
            <a:endParaRPr lang="en-US" dirty="0"/>
          </a:p>
        </p:txBody>
      </p:sp>
      <p:pic>
        <p:nvPicPr>
          <p:cNvPr id="32" name="Picture 12" descr="NNSAlogo_Black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24199" y="6172200"/>
            <a:ext cx="56552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Sandia National Laboratories is a </a:t>
            </a:r>
            <a:r>
              <a:rPr lang="en-US" sz="600" dirty="0" err="1">
                <a:latin typeface="Arial" charset="0"/>
                <a:ea typeface="Arial" charset="0"/>
                <a:cs typeface="Arial" charset="0"/>
              </a:rPr>
              <a:t>multimission</a:t>
            </a:r>
            <a:r>
              <a:rPr lang="en-US" sz="600" dirty="0">
                <a:latin typeface="Arial" charset="0"/>
                <a:ea typeface="Arial" charset="0"/>
                <a:cs typeface="Arial" charset="0"/>
              </a:rPr>
              <a:t> laboratory managed and operated by National Technology and Engineering Solutions of Sandia, LLC, a wholly owned subsidiary of Honeywell International, Inc., for the U.S. Department of Energy’s National Nuclear Security Administration under contract DE-NA0003525. 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31639C-5EF8-8C48-833F-078F90087180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35C3D4-B14E-194D-A22F-ABBD9D7BE7F7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CFF6A9-F7ED-464D-9ECE-18CDAAFFF013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65AE2-28C7-4947-8319-D60EEB07BE79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782EBC-51D7-AB40-8702-393A26BF0924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A187D-6C3F-6D41-880E-F6B6C4095670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7F8E1-8F00-1645-9B46-B2F7ACC8F53A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8B7F0-25BC-B045-8049-7CADA7B3A1D1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9385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676633"/>
            <a:ext cx="3768892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2060" y="1676633"/>
            <a:ext cx="2286000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676633"/>
            <a:ext cx="2917136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517300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430694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27138" y="711359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1B799630-9E30-DE4D-BE8D-4E9CA304B925}" type="datetime1">
              <a:rPr lang="en-US" smtClean="0"/>
              <a:pPr/>
              <a:t>1/18/2024</a:t>
            </a:fld>
            <a:endParaRPr lang="en-US"/>
          </a:p>
        </p:txBody>
      </p:sp>
      <p:pic>
        <p:nvPicPr>
          <p:cNvPr id="20" name="Picture 12" descr="NNSAlogo_Black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124200" y="6172200"/>
            <a:ext cx="570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Sandia National Laboratories is a </a:t>
            </a:r>
            <a:r>
              <a:rPr lang="en-US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multimission</a:t>
            </a: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0"/>
            <a:ext cx="9144000" cy="66124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456267"/>
            <a:ext cx="3768892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2060" y="1456267"/>
            <a:ext cx="2286000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456267"/>
            <a:ext cx="2917136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678173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591567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1227748" y="601288"/>
            <a:ext cx="539310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504244A8-8889-154D-9568-D8C635C53E9B}" type="datetime1">
              <a:rPr lang="en-US" smtClean="0"/>
              <a:pPr/>
              <a:t>1/18/2024</a:t>
            </a:fld>
            <a:endParaRPr lang="en-US"/>
          </a:p>
        </p:txBody>
      </p:sp>
      <p:pic>
        <p:nvPicPr>
          <p:cNvPr id="33" name="Picture 8" descr="SNL_color_stack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1" y="408000"/>
            <a:ext cx="1524000" cy="66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ectangle 35"/>
          <p:cNvSpPr/>
          <p:nvPr userDrawn="1"/>
        </p:nvSpPr>
        <p:spPr>
          <a:xfrm>
            <a:off x="0" y="3369731"/>
            <a:ext cx="9144000" cy="397933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" name="Picture 12" descr="NNSAlogo_Black.jp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24199" y="6172200"/>
            <a:ext cx="5697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Sandia National Laboratories is a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multimission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0"/>
            <a:ext cx="9144000" cy="66124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0" y="3369731"/>
            <a:ext cx="9144000" cy="3089807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30A6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2" descr="NNSAlogo_Black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456267"/>
            <a:ext cx="3768892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2060" y="1456267"/>
            <a:ext cx="2286000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456267"/>
            <a:ext cx="2917136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678173"/>
            <a:ext cx="7772400" cy="898198"/>
          </a:xfr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591567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227748" y="601288"/>
            <a:ext cx="539310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9522E0D4-989F-3A4B-AA2E-486ADFE0E698}" type="datetime1">
              <a:rPr lang="en-US" smtClean="0"/>
              <a:pPr/>
              <a:t>1/18/2024</a:t>
            </a:fld>
            <a:endParaRPr lang="en-US"/>
          </a:p>
        </p:txBody>
      </p:sp>
      <p:pic>
        <p:nvPicPr>
          <p:cNvPr id="33" name="Picture 8" descr="SNL_color_stack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4201" y="408000"/>
            <a:ext cx="1524000" cy="66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124199" y="6172200"/>
            <a:ext cx="5703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Sandia National Laboratories is a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multimission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-1" y="4040484"/>
            <a:ext cx="2484223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2484223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06432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" y="989095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502" y="1250965"/>
            <a:ext cx="5971187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4502" y="2588978"/>
            <a:ext cx="5641337" cy="593737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99" y="4339006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98048" y="5157318"/>
            <a:ext cx="970718" cy="145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3683" y="5932869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14502" y="26517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5B35050C-AFC0-D74A-963F-148736DC45A4}" type="datetime1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2484303"/>
            <a:ext cx="2484222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72391" y="989095"/>
            <a:ext cx="1011831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8693778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9700" y="5921220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08522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026660" y="6172200"/>
            <a:ext cx="57448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Sandia National Laboratories is a </a:t>
            </a:r>
            <a:r>
              <a:rPr lang="en-US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multimission</a:t>
            </a: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571999" y="0"/>
            <a:ext cx="4572001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1999" y="5964768"/>
            <a:ext cx="4572001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1" y="2908379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93248" y="1488545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 userDrawn="1"/>
        </p:nvSpPr>
        <p:spPr>
          <a:xfrm>
            <a:off x="4572000" y="4403587"/>
            <a:ext cx="4572000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44391" y="2908379"/>
            <a:ext cx="3099609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112655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00353" y="6375406"/>
            <a:ext cx="3761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Sandia National Laboratories is a </a:t>
            </a:r>
            <a:r>
              <a:rPr lang="en-US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multimission</a:t>
            </a: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 </a:t>
            </a:r>
            <a:endParaRPr lang="en-US" sz="950" baseline="30000" dirty="0">
              <a:latin typeface="Arial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418" y="1250965"/>
            <a:ext cx="3789515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418" y="2588978"/>
            <a:ext cx="3586315" cy="1085555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1957" y="6051407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2418" y="265178"/>
            <a:ext cx="1029382" cy="28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7D098A99-26EF-B34F-91F8-30EA53688AF7}" type="datetime1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 rot="10800000">
            <a:off x="1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077974" y="6039758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SNL_motto_2 lines.png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5332" y="1586652"/>
            <a:ext cx="1935484" cy="394494"/>
          </a:xfrm>
          <a:prstGeom prst="rect">
            <a:avLst/>
          </a:prstGeom>
        </p:spPr>
      </p:pic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13597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2300" y="6166934"/>
            <a:ext cx="21336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C9CA6C2B-6061-6F46-BF6B-C0454CDDAB35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DE15B5-4D50-754D-8585-236811896E05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F66A0-55BE-484A-9667-5C4C7A46FB26}" type="datetime1">
              <a:rPr lang="en-US" smtClean="0"/>
              <a:pPr/>
              <a:t>1/18/2024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8" name="Picture 8" descr="SNL_color_stack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0" y="228600"/>
            <a:ext cx="93662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8740"/>
            <a:ext cx="8229600" cy="484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274" y="6166934"/>
            <a:ext cx="1490926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/>
                <a:cs typeface="Calibri"/>
              </a:defRPr>
            </a:lvl1pPr>
          </a:lstStyle>
          <a:p>
            <a:fld id="{30B37176-1C50-7042-8162-64D2C2671FE5}" type="datetime1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153150"/>
            <a:ext cx="6096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/>
                <a:cs typeface="Calibri"/>
              </a:defRPr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98" r:id="rId2"/>
    <p:sldLayoutId id="2147483796" r:id="rId3"/>
    <p:sldLayoutId id="2147483799" r:id="rId4"/>
    <p:sldLayoutId id="2147483797" r:id="rId5"/>
    <p:sldLayoutId id="2147483800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02E54"/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E8C78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irectory.eoportal.org/web/eoportal/satellite-missions/e/edrs#l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e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7.jpe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5.jpeg"/><Relationship Id="rId5" Type="http://schemas.openxmlformats.org/officeDocument/2006/relationships/image" Target="../media/image79.png"/><Relationship Id="rId10" Type="http://schemas.openxmlformats.org/officeDocument/2006/relationships/image" Target="../media/image84.jpeg"/><Relationship Id="rId4" Type="http://schemas.openxmlformats.org/officeDocument/2006/relationships/image" Target="../media/image78.png"/><Relationship Id="rId9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1.jpeg"/><Relationship Id="rId12" Type="http://schemas.openxmlformats.org/officeDocument/2006/relationships/image" Target="../media/image9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0.jpeg"/><Relationship Id="rId11" Type="http://schemas.openxmlformats.org/officeDocument/2006/relationships/image" Target="../media/image95.jpe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jpeg"/><Relationship Id="rId9" Type="http://schemas.openxmlformats.org/officeDocument/2006/relationships/image" Target="../media/image9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Relationship Id="rId9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7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6.jpe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09.png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6" Type="http://schemas.openxmlformats.org/officeDocument/2006/relationships/image" Target="../media/image10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7.mp4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video" Target="../media/media1.mp4"/><Relationship Id="rId16" Type="http://schemas.openxmlformats.org/officeDocument/2006/relationships/image" Target="../media/image24.png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jpeg"/><Relationship Id="rId5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0" y="4132029"/>
            <a:ext cx="8693046" cy="898198"/>
          </a:xfrm>
        </p:spPr>
        <p:txBody>
          <a:bodyPr/>
          <a:lstStyle/>
          <a:p>
            <a:r>
              <a:rPr lang="en-US" sz="2400" b="1" dirty="0"/>
              <a:t>An Intro to Scientific Machine Learning</a:t>
            </a:r>
            <a:br>
              <a:rPr lang="en-US" sz="2000" b="1" dirty="0"/>
            </a:br>
            <a:r>
              <a:rPr lang="en-US" sz="1800" b="1" dirty="0"/>
              <a:t>Data-driven modeling, digital twins, and physics-informed machine intelligence</a:t>
            </a:r>
            <a:endParaRPr lang="en-US" sz="2400" b="1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3051709" y="5030227"/>
            <a:ext cx="5641337" cy="593737"/>
          </a:xfrm>
        </p:spPr>
        <p:txBody>
          <a:bodyPr/>
          <a:lstStyle/>
          <a:p>
            <a:pPr>
              <a:spcBef>
                <a:spcPts val="5"/>
              </a:spcBef>
            </a:pPr>
            <a:r>
              <a:rPr lang="en-US" sz="2000" b="1" dirty="0"/>
              <a:t>Nat Trask</a:t>
            </a:r>
            <a:endParaRPr lang="en-US" sz="2000" dirty="0"/>
          </a:p>
          <a:p>
            <a:pPr>
              <a:spcBef>
                <a:spcPts val="5"/>
              </a:spcBef>
            </a:pPr>
            <a:r>
              <a:rPr lang="en-US" sz="1600" dirty="0"/>
              <a:t>Center for Computing Research</a:t>
            </a:r>
          </a:p>
          <a:p>
            <a:pPr>
              <a:spcBef>
                <a:spcPts val="5"/>
              </a:spcBef>
            </a:pPr>
            <a:r>
              <a:rPr lang="en-US" sz="1600" dirty="0"/>
              <a:t>Sandia National Laboratories</a:t>
            </a:r>
          </a:p>
          <a:p>
            <a:pPr>
              <a:spcBef>
                <a:spcPts val="5"/>
              </a:spcBef>
            </a:pPr>
            <a:r>
              <a:rPr lang="en-US" sz="1600" dirty="0"/>
              <a:t>University of Pennsylvania (starting 9/1)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B22D6-2BA6-814B-B1FE-EE31B6132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0227"/>
            <a:ext cx="2262386" cy="9327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EEB44F-D954-914B-B23A-BAEA8657C7FF}"/>
              </a:ext>
            </a:extLst>
          </p:cNvPr>
          <p:cNvSpPr/>
          <p:nvPr/>
        </p:nvSpPr>
        <p:spPr>
          <a:xfrm>
            <a:off x="0" y="6564295"/>
            <a:ext cx="3255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SAND2022-13046 C</a:t>
            </a:r>
            <a:endParaRPr lang="en-US" sz="1600" dirty="0"/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AAF2BAE9-E82D-4099-858B-C5500453A9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2386" y="5099302"/>
            <a:ext cx="2823113" cy="10493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1CE29-13C6-D548-BCCC-774D10885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991675"/>
          </a:xfrm>
        </p:spPr>
        <p:txBody>
          <a:bodyPr/>
          <a:lstStyle/>
          <a:p>
            <a:r>
              <a:rPr lang="en-US" dirty="0"/>
              <a:t>High-level picture of how data-driven finite elements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A3A6A-1BBA-4240-8889-1A8C17CD3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rbfPOU.mov" descr="rbfPOU.mov">
            <a:hlinkClick r:id="" action="ppaction://media"/>
            <a:extLst>
              <a:ext uri="{FF2B5EF4-FFF2-40B4-BE49-F238E27FC236}">
                <a16:creationId xmlns:a16="http://schemas.microsoft.com/office/drawing/2014/main" id="{C5542ABD-9D20-434A-93A1-5ACF9EDD51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1675" y="791563"/>
            <a:ext cx="7604125" cy="38020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7100AB-4068-1C4D-B112-E23ACCE2503D}"/>
              </a:ext>
            </a:extLst>
          </p:cNvPr>
          <p:cNvSpPr/>
          <p:nvPr/>
        </p:nvSpPr>
        <p:spPr>
          <a:xfrm>
            <a:off x="365125" y="4808421"/>
            <a:ext cx="1619250" cy="74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BC + solution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413FE-5BD9-F14F-88DF-55658042E80C}"/>
              </a:ext>
            </a:extLst>
          </p:cNvPr>
          <p:cNvSpPr/>
          <p:nvPr/>
        </p:nvSpPr>
        <p:spPr>
          <a:xfrm>
            <a:off x="3806986" y="4795721"/>
            <a:ext cx="1619250" cy="74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Mimetic FEM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BC44BA-BF9E-5C49-BF5D-CAF3E64E8EAD}"/>
              </a:ext>
            </a:extLst>
          </p:cNvPr>
          <p:cNvSpPr/>
          <p:nvPr/>
        </p:nvSpPr>
        <p:spPr>
          <a:xfrm>
            <a:off x="7248847" y="4769235"/>
            <a:ext cx="1619250" cy="74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E5F461-2A6F-4347-B500-4E1BC8DF9D33}"/>
              </a:ext>
            </a:extLst>
          </p:cNvPr>
          <p:cNvSpPr txBox="1"/>
          <p:nvPr/>
        </p:nvSpPr>
        <p:spPr>
          <a:xfrm>
            <a:off x="551735" y="5710640"/>
            <a:ext cx="790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Obtain a finite element with </a:t>
            </a:r>
            <a:r>
              <a:rPr lang="en-US" dirty="0" err="1"/>
              <a:t>geometry+physics</a:t>
            </a:r>
            <a:r>
              <a:rPr lang="en-US" dirty="0"/>
              <a:t> embedded in terms of local conservation balances, </a:t>
            </a:r>
            <a:r>
              <a:rPr lang="en-US" b="1" dirty="0"/>
              <a:t>bridging geometric and graph perspectives</a:t>
            </a: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0AC6B31-AA21-E144-BB8F-EC1D4C80D81A}"/>
              </a:ext>
            </a:extLst>
          </p:cNvPr>
          <p:cNvSpPr/>
          <p:nvPr/>
        </p:nvSpPr>
        <p:spPr>
          <a:xfrm>
            <a:off x="2067877" y="5023686"/>
            <a:ext cx="1643605" cy="375505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Training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41B482F-E832-3E48-BD50-C1817E5F644D}"/>
              </a:ext>
            </a:extLst>
          </p:cNvPr>
          <p:cNvSpPr/>
          <p:nvPr/>
        </p:nvSpPr>
        <p:spPr>
          <a:xfrm>
            <a:off x="5515739" y="4990850"/>
            <a:ext cx="1643605" cy="375505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79829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D47B2-BD3B-C04A-B516-A28828D26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165638"/>
            <a:ext cx="8229600" cy="991675"/>
          </a:xfrm>
        </p:spPr>
        <p:txBody>
          <a:bodyPr/>
          <a:lstStyle/>
          <a:p>
            <a:r>
              <a:rPr lang="en-US" dirty="0"/>
              <a:t>Digital twin of as-built lithium-ion battery microstructure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8BB2B-9A61-426D-BF5E-C26DA52C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D9B87-AEF9-8D87-0C0D-86286C04DB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564" y="784331"/>
            <a:ext cx="7235042" cy="20894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137FD-7F5A-DF6A-3312-9D30D353E6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4564" y="2715060"/>
            <a:ext cx="2215467" cy="2606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7B9805-FD06-BCC0-84A2-1203A25E84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9559" y="2845409"/>
            <a:ext cx="5520047" cy="3428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4791D9-6A9D-8B92-467D-DED71179B69B}"/>
              </a:ext>
            </a:extLst>
          </p:cNvPr>
          <p:cNvSpPr txBox="1"/>
          <p:nvPr/>
        </p:nvSpPr>
        <p:spPr>
          <a:xfrm>
            <a:off x="225494" y="3695923"/>
            <a:ext cx="2458330" cy="133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chemeClr val="bg1"/>
                </a:solidFill>
                <a:latin typeface="Gill Sans MT" panose="020B0502020104020203" pitchFamily="34" charset="0"/>
              </a:rPr>
              <a:t>Replace a 5.89M finite element simulation of as-built geometry with 8 data-driven elements w/ ~0.1% error</a:t>
            </a:r>
          </a:p>
          <a:p>
            <a:pPr algn="ctr"/>
            <a:r>
              <a:rPr lang="en-US" sz="1350" b="1" dirty="0">
                <a:solidFill>
                  <a:schemeClr val="bg1"/>
                </a:solidFill>
                <a:latin typeface="Gill Sans MT" panose="020B0502020104020203" pitchFamily="34" charset="0"/>
              </a:rPr>
              <a:t>implemented in production FEM code</a:t>
            </a:r>
          </a:p>
        </p:txBody>
      </p:sp>
    </p:spTree>
    <p:extLst>
      <p:ext uri="{BB962C8B-B14F-4D97-AF65-F5344CB8AC3E}">
        <p14:creationId xmlns:p14="http://schemas.microsoft.com/office/powerpoint/2010/main" val="283668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B9F0A-50E3-901F-ED5E-FC4898B2D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8229600" cy="991675"/>
          </a:xfrm>
        </p:spPr>
        <p:txBody>
          <a:bodyPr/>
          <a:lstStyle/>
          <a:p>
            <a:r>
              <a:rPr lang="en-US" dirty="0"/>
              <a:t>Reduced semiconductor models from a single datapoint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9BED0-0DB3-BAF2-2D3E-6F34A6E40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69F6D6-26DF-E675-C2B9-0570A33A8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246917"/>
            <a:ext cx="5340626" cy="320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91071E-F81C-28BC-2EB2-1381D00F6C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3914" y="967416"/>
            <a:ext cx="3972797" cy="21924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013255-660C-3589-9F5D-11F2AF81DB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8957" y="991675"/>
            <a:ext cx="3545840" cy="2553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B6B15F-3035-6C88-AF9A-1D8B3EFCCA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626" y="3428999"/>
            <a:ext cx="3061252" cy="2781137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81177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9092-82D1-4645-B540-D1DE50D4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3162"/>
            <a:ext cx="8229600" cy="991675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b="1" dirty="0"/>
              <a:t>Intro to complex systems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Assembling data-driven building blocks to consider complex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AB56-53F6-5D48-BD9C-DE923121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86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1118820-E873-399A-0453-ABBEFB7DBC92}"/>
              </a:ext>
            </a:extLst>
          </p:cNvPr>
          <p:cNvSpPr txBox="1"/>
          <p:nvPr/>
        </p:nvSpPr>
        <p:spPr>
          <a:xfrm>
            <a:off x="117389" y="2587908"/>
            <a:ext cx="49570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Objective</a:t>
            </a:r>
          </a:p>
          <a:p>
            <a:r>
              <a:rPr lang="en-US" dirty="0"/>
              <a:t>Mathematics of next-generation ML architectures to support digital twins of complex systems</a:t>
            </a:r>
          </a:p>
          <a:p>
            <a:endParaRPr lang="en-US" dirty="0"/>
          </a:p>
          <a:p>
            <a:r>
              <a:rPr lang="en-US" b="1" dirty="0"/>
              <a:t>Focus</a:t>
            </a:r>
          </a:p>
          <a:p>
            <a:r>
              <a:rPr lang="en-US" dirty="0"/>
              <a:t>Performance – 1000x faster solvers</a:t>
            </a:r>
          </a:p>
          <a:p>
            <a:r>
              <a:rPr lang="en-US" dirty="0"/>
              <a:t>Efficiency – 10x lower power</a:t>
            </a:r>
          </a:p>
          <a:p>
            <a:r>
              <a:rPr lang="en-US" dirty="0"/>
              <a:t>Hardware/software codesign</a:t>
            </a:r>
          </a:p>
          <a:p>
            <a:endParaRPr lang="en-US" dirty="0"/>
          </a:p>
          <a:p>
            <a:r>
              <a:rPr lang="en-US" b="1" dirty="0"/>
              <a:t>Workforce development</a:t>
            </a:r>
          </a:p>
          <a:p>
            <a:r>
              <a:rPr lang="en-US" dirty="0"/>
              <a:t>4 SNL staff, 3 postdocs</a:t>
            </a:r>
          </a:p>
          <a:p>
            <a:r>
              <a:rPr lang="en-US" dirty="0"/>
              <a:t>Pipeline from 6 universities</a:t>
            </a:r>
          </a:p>
          <a:p>
            <a:endParaRPr lang="en-US" b="1" dirty="0"/>
          </a:p>
        </p:txBody>
      </p:sp>
      <p:pic>
        <p:nvPicPr>
          <p:cNvPr id="3098" name="Picture 3097">
            <a:extLst>
              <a:ext uri="{FF2B5EF4-FFF2-40B4-BE49-F238E27FC236}">
                <a16:creationId xmlns:a16="http://schemas.microsoft.com/office/drawing/2014/main" id="{A4893941-C383-B5FA-9786-9D9BCA0EB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005" y="2931844"/>
            <a:ext cx="4535659" cy="31449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5D06FF-8A1D-58CD-D21C-4C922A3D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4915" y="-887690"/>
            <a:ext cx="5943600" cy="36576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E6E71E-87F4-AC3D-8241-AED4CF44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26" y="1523122"/>
            <a:ext cx="8229600" cy="991675"/>
          </a:xfrm>
        </p:spPr>
        <p:txBody>
          <a:bodyPr/>
          <a:lstStyle/>
          <a:p>
            <a:pPr algn="ctr"/>
            <a:r>
              <a:rPr lang="en-US" sz="1800" i="1" dirty="0"/>
              <a:t>Scalable Efficient and Accurate Causal Reasoning</a:t>
            </a:r>
            <a:br>
              <a:rPr lang="en-US" sz="1800" i="1" dirty="0"/>
            </a:br>
            <a:r>
              <a:rPr lang="en-US" sz="1800" i="1" dirty="0"/>
              <a:t>with Operators, Graphs, and Spikes</a:t>
            </a:r>
            <a:br>
              <a:rPr lang="en-US" sz="1800" i="1" dirty="0"/>
            </a:br>
            <a:r>
              <a:rPr lang="en-US" sz="1100" b="1" dirty="0"/>
              <a:t>Director: George </a:t>
            </a:r>
            <a:r>
              <a:rPr lang="en-US" sz="1100" b="1" dirty="0" err="1"/>
              <a:t>Karniadakis</a:t>
            </a:r>
            <a:r>
              <a:rPr lang="en-US" sz="1100" b="1" dirty="0"/>
              <a:t> (PNNL/Brown)</a:t>
            </a:r>
            <a:br>
              <a:rPr lang="en-US" sz="1100" b="1" dirty="0"/>
            </a:br>
            <a:r>
              <a:rPr lang="en-US" sz="1100" b="1" dirty="0"/>
              <a:t>Deputy Director: Nat Trask (SNL)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93057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Secure Digital Twin Technology in Your Data Center | Data Center  Knowledge | News and analysis for the data center industry">
            <a:extLst>
              <a:ext uri="{FF2B5EF4-FFF2-40B4-BE49-F238E27FC236}">
                <a16:creationId xmlns:a16="http://schemas.microsoft.com/office/drawing/2014/main" id="{7368FD82-BBF0-938B-CE5A-0766DCAB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091815"/>
            <a:ext cx="4640170" cy="232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Summary of E3SM's Modeling Challenges - E3SM - Energy Exascale Earth System  Model">
            <a:extLst>
              <a:ext uri="{FF2B5EF4-FFF2-40B4-BE49-F238E27FC236}">
                <a16:creationId xmlns:a16="http://schemas.microsoft.com/office/drawing/2014/main" id="{E0FA965F-CEF8-2DB6-36FC-30FCCC027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677" y="1149948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60768E-377C-B3E9-3AFE-2C722C27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Causal</a:t>
            </a:r>
            <a:r>
              <a:rPr lang="en-US" dirty="0"/>
              <a:t> digital twins for systems-of-systems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CB2BA-F99D-4231-4448-37B76CD0E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5111A3A-DB6F-F0A2-CA69-A47CADE2797B}"/>
              </a:ext>
            </a:extLst>
          </p:cNvPr>
          <p:cNvSpPr txBox="1"/>
          <p:nvPr/>
        </p:nvSpPr>
        <p:spPr>
          <a:xfrm>
            <a:off x="4572000" y="843677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LMRoman12-Regular-Identity-H"/>
              </a:rPr>
              <a:t>“The size and complexity of many systems being built for government, industry, and the military have reached a threshold where customary methods of analysis, design, implementation, and operation are no longer suﬀiciently reliable. Many of these large systems are properly described as “systems-of-systems” in that they are composed of many systems” (Dvorak 2005)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D7AB8F-3C6B-3399-FB21-F1077C475620}"/>
              </a:ext>
            </a:extLst>
          </p:cNvPr>
          <p:cNvSpPr txBox="1"/>
          <p:nvPr/>
        </p:nvSpPr>
        <p:spPr>
          <a:xfrm>
            <a:off x="4853354" y="3826577"/>
            <a:ext cx="34524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Mathematical Requirements</a:t>
            </a:r>
          </a:p>
          <a:p>
            <a:pPr algn="ctr"/>
            <a:r>
              <a:rPr lang="en-US" dirty="0"/>
              <a:t>Massive acceleration</a:t>
            </a:r>
          </a:p>
          <a:p>
            <a:pPr algn="ctr"/>
            <a:r>
              <a:rPr lang="en-US" dirty="0"/>
              <a:t>Stable coupling</a:t>
            </a:r>
          </a:p>
          <a:p>
            <a:pPr algn="ctr"/>
            <a:r>
              <a:rPr lang="en-US" dirty="0"/>
              <a:t>Efficient data assimilation</a:t>
            </a:r>
          </a:p>
          <a:p>
            <a:pPr algn="ctr"/>
            <a:r>
              <a:rPr lang="en-US" u="sng" dirty="0"/>
              <a:t>Physical</a:t>
            </a:r>
            <a:r>
              <a:rPr lang="en-US" dirty="0"/>
              <a:t> structure preservation</a:t>
            </a:r>
          </a:p>
          <a:p>
            <a:pPr algn="ctr"/>
            <a:r>
              <a:rPr lang="en-US" u="sng" dirty="0"/>
              <a:t>Causal</a:t>
            </a:r>
            <a:r>
              <a:rPr lang="en-US" dirty="0"/>
              <a:t> structure preservation</a:t>
            </a:r>
          </a:p>
          <a:p>
            <a:pPr algn="ctr"/>
            <a:r>
              <a:rPr lang="en-US" dirty="0"/>
              <a:t>Support VV+UQ</a:t>
            </a:r>
          </a:p>
          <a:p>
            <a:pPr algn="ctr"/>
            <a:r>
              <a:rPr lang="en-US" u="sng" dirty="0"/>
              <a:t>Multimodal</a:t>
            </a:r>
            <a:r>
              <a:rPr lang="en-US" dirty="0"/>
              <a:t>/multiscale data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695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91350-4345-FAE8-5E4A-03C89F370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104327"/>
            <a:ext cx="8229600" cy="991675"/>
          </a:xfrm>
        </p:spPr>
        <p:txBody>
          <a:bodyPr/>
          <a:lstStyle/>
          <a:p>
            <a:r>
              <a:rPr lang="en-US" u="sng" dirty="0"/>
              <a:t>Causal</a:t>
            </a:r>
            <a:r>
              <a:rPr lang="en-US" dirty="0"/>
              <a:t> digital twins for systems-of-systems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03AD6-DC12-4D54-16C6-52C334D55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098" name="Picture 2" descr="Summary of E3SM's Modeling Challenges - E3SM - Energy Exascale Earth System  Model">
            <a:extLst>
              <a:ext uri="{FF2B5EF4-FFF2-40B4-BE49-F238E27FC236}">
                <a16:creationId xmlns:a16="http://schemas.microsoft.com/office/drawing/2014/main" id="{A6DDCF2A-F8E6-D82D-96C7-F210F2A0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72328"/>
            <a:ext cx="4908884" cy="327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BD4028-D534-3C68-4156-4918D07750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196" y="732773"/>
            <a:ext cx="3839404" cy="5072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ECC1B-2044-0CE4-EB65-CA4FCE6E3236}"/>
              </a:ext>
            </a:extLst>
          </p:cNvPr>
          <p:cNvSpPr txBox="1"/>
          <p:nvPr/>
        </p:nvSpPr>
        <p:spPr>
          <a:xfrm>
            <a:off x="4572000" y="5866325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 err="1">
                <a:solidFill>
                  <a:srgbClr val="222222"/>
                </a:solidFill>
                <a:effectLst/>
                <a:latin typeface="-apple-system"/>
              </a:rPr>
              <a:t>Nowack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, P., Runge, J., Eyring, V.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 Causal networks for climate model evaluation and constrained projections. 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-apple-system"/>
              </a:rPr>
              <a:t>Nat 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-apple-system"/>
              </a:rPr>
              <a:t>Commun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sz="1100" b="1" i="0" dirty="0">
                <a:solidFill>
                  <a:srgbClr val="222222"/>
                </a:solidFill>
                <a:effectLst/>
                <a:latin typeface="-apple-system"/>
              </a:rPr>
              <a:t>11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, 1415 (2020). https://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-apple-system"/>
              </a:rPr>
              <a:t>doi.org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-apple-system"/>
              </a:rPr>
              <a:t>/10.1038/s41467-020-15195-y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490B8-45A4-0CAC-CAE1-EB57ADAE4C80}"/>
              </a:ext>
            </a:extLst>
          </p:cNvPr>
          <p:cNvSpPr txBox="1"/>
          <p:nvPr/>
        </p:nvSpPr>
        <p:spPr>
          <a:xfrm>
            <a:off x="228600" y="4368591"/>
            <a:ext cx="42852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we develop </a:t>
            </a:r>
            <a:r>
              <a:rPr lang="en-US" b="1" dirty="0"/>
              <a:t>causal</a:t>
            </a:r>
            <a:r>
              <a:rPr lang="en-US" dirty="0"/>
              <a:t> deep learning architectures to detect precursors to extreme weather?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Can we develop </a:t>
            </a:r>
            <a:r>
              <a:rPr lang="en-US" b="1" dirty="0"/>
              <a:t>power-efficient </a:t>
            </a:r>
            <a:r>
              <a:rPr lang="en-US" dirty="0"/>
              <a:t>algorithms/hardware to detect these warning signals from sensor networks?</a:t>
            </a:r>
          </a:p>
        </p:txBody>
      </p:sp>
    </p:spTree>
    <p:extLst>
      <p:ext uri="{BB962C8B-B14F-4D97-AF65-F5344CB8AC3E}">
        <p14:creationId xmlns:p14="http://schemas.microsoft.com/office/powerpoint/2010/main" val="227960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131F759E-295F-C665-D7DA-8D921669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7453" y="666298"/>
            <a:ext cx="2320724" cy="166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C25723-3AB1-FD25-6EB9-A83677AF1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523" y="-91583"/>
            <a:ext cx="8229600" cy="991675"/>
          </a:xfrm>
        </p:spPr>
        <p:txBody>
          <a:bodyPr/>
          <a:lstStyle/>
          <a:p>
            <a:r>
              <a:rPr lang="en-US" dirty="0"/>
              <a:t>Systems-of-systems are ubiquitous in NNSA/DOE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3DE05-F159-E009-8D3C-797AB7293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9CB4D-F5CE-A4D0-38D0-B0AF0D8750DF}"/>
              </a:ext>
            </a:extLst>
          </p:cNvPr>
          <p:cNvSpPr txBox="1"/>
          <p:nvPr/>
        </p:nvSpPr>
        <p:spPr>
          <a:xfrm>
            <a:off x="577107" y="984673"/>
            <a:ext cx="2919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Mechanical assemblies</a:t>
            </a:r>
          </a:p>
          <a:p>
            <a:pPr algn="ctr"/>
            <a:r>
              <a:rPr lang="en-US" dirty="0"/>
              <a:t>Multiphysics across coupled components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C4562-1D6D-C0E4-74AD-4F973075D5E7}"/>
              </a:ext>
            </a:extLst>
          </p:cNvPr>
          <p:cNvSpPr txBox="1"/>
          <p:nvPr/>
        </p:nvSpPr>
        <p:spPr>
          <a:xfrm>
            <a:off x="577107" y="2098555"/>
            <a:ext cx="2919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Chemical/material synthesis</a:t>
            </a:r>
          </a:p>
          <a:p>
            <a:pPr algn="ctr"/>
            <a:r>
              <a:rPr lang="en-US" dirty="0"/>
              <a:t>Bridging scales across process/structure/property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16AB1-CF87-463C-9B57-B3679F7CCA85}"/>
              </a:ext>
            </a:extLst>
          </p:cNvPr>
          <p:cNvSpPr txBox="1"/>
          <p:nvPr/>
        </p:nvSpPr>
        <p:spPr>
          <a:xfrm>
            <a:off x="963969" y="3489436"/>
            <a:ext cx="2145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Fusion Power</a:t>
            </a:r>
          </a:p>
          <a:p>
            <a:pPr algn="ctr"/>
            <a:r>
              <a:rPr lang="en-US" dirty="0"/>
              <a:t>Plasma/material interactions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87CB62-2517-227F-E6CD-7560D47369F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323" y="4287619"/>
            <a:ext cx="3863708" cy="20528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41CC8C-B0A2-B169-6F7D-D2189C7C81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2079" y="2098555"/>
            <a:ext cx="2919044" cy="21154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B3BC25-1F22-3830-453A-B1F8F572AD91}"/>
              </a:ext>
            </a:extLst>
          </p:cNvPr>
          <p:cNvSpPr txBox="1"/>
          <p:nvPr/>
        </p:nvSpPr>
        <p:spPr>
          <a:xfrm>
            <a:off x="710584" y="4750643"/>
            <a:ext cx="2652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Graphs naturally describe relationships between constituent legacy codes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194" name="Picture 2" descr="Control Tutorials for MATLAB and Simulink - Suspension: System Modeling">
            <a:extLst>
              <a:ext uri="{FF2B5EF4-FFF2-40B4-BE49-F238E27FC236}">
                <a16:creationId xmlns:a16="http://schemas.microsoft.com/office/drawing/2014/main" id="{825E8F34-4A78-6FB9-B6FE-E8014F9BF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0353" y="716801"/>
            <a:ext cx="1146894" cy="98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945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9092-82D1-4645-B540-D1DE50D4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3162"/>
            <a:ext cx="8229600" cy="991675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b="1" dirty="0"/>
              <a:t>Intro to complex systems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Microelectronics ”codesign” as an exemplar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AB56-53F6-5D48-BD9C-DE923121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53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F841B-782C-A864-6A14-C49C3ACD8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79" y="-68445"/>
            <a:ext cx="8229600" cy="991675"/>
          </a:xfrm>
        </p:spPr>
        <p:txBody>
          <a:bodyPr/>
          <a:lstStyle/>
          <a:p>
            <a:r>
              <a:rPr lang="en-US" dirty="0"/>
              <a:t>Why do we need </a:t>
            </a:r>
            <a:r>
              <a:rPr lang="en-US" u="sng" dirty="0"/>
              <a:t>math/hardware</a:t>
            </a:r>
            <a:r>
              <a:rPr lang="en-US" dirty="0"/>
              <a:t> codesign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3C2A7-C192-A361-57A2-FB5E848D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8626B4-30BC-2548-00D1-8160B982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6" t="10455" r="8327"/>
          <a:stretch/>
        </p:blipFill>
        <p:spPr>
          <a:xfrm>
            <a:off x="113179" y="883596"/>
            <a:ext cx="4813031" cy="2526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A5AF36-38F4-8449-1B07-191402C9995C}"/>
              </a:ext>
            </a:extLst>
          </p:cNvPr>
          <p:cNvSpPr txBox="1"/>
          <p:nvPr/>
        </p:nvSpPr>
        <p:spPr>
          <a:xfrm>
            <a:off x="-19167" y="8380495"/>
            <a:ext cx="129686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0" i="0" dirty="0">
                <a:solidFill>
                  <a:srgbClr val="A40000"/>
                </a:solidFill>
                <a:effectLst/>
                <a:latin typeface="Comic Sans MS" panose="030F0702030302020204" pitchFamily="66" charset="0"/>
                <a:cs typeface="Arial" panose="020B0604020202020204" pitchFamily="34" charset="0"/>
              </a:rPr>
              <a:t>According to </a:t>
            </a:r>
            <a:r>
              <a:rPr lang="en-US" sz="2400" b="0" i="0" dirty="0" err="1">
                <a:solidFill>
                  <a:srgbClr val="A40000"/>
                </a:solidFill>
                <a:effectLst/>
                <a:latin typeface="Comic Sans MS" panose="030F0702030302020204" pitchFamily="66" charset="0"/>
                <a:cs typeface="Arial" panose="020B0604020202020204" pitchFamily="34" charset="0"/>
              </a:rPr>
              <a:t>OpenAI</a:t>
            </a:r>
            <a:r>
              <a:rPr lang="en-US" sz="2400" b="0" i="0" dirty="0">
                <a:solidFill>
                  <a:srgbClr val="A40000"/>
                </a:solidFill>
                <a:effectLst/>
                <a:latin typeface="Comic Sans MS" panose="030F0702030302020204" pitchFamily="66" charset="0"/>
                <a:cs typeface="Arial" panose="020B0604020202020204" pitchFamily="34" charset="0"/>
              </a:rPr>
              <a:t>, the training of GPT-3 used approximately 4.6 </a:t>
            </a:r>
            <a:r>
              <a:rPr lang="en-US" sz="2400" b="0" i="0" dirty="0" err="1">
                <a:solidFill>
                  <a:srgbClr val="A40000"/>
                </a:solidFill>
                <a:effectLst/>
                <a:latin typeface="Comic Sans MS" panose="030F0702030302020204" pitchFamily="66" charset="0"/>
                <a:cs typeface="Arial" panose="020B0604020202020204" pitchFamily="34" charset="0"/>
              </a:rPr>
              <a:t>exaFLOPS</a:t>
            </a:r>
            <a:r>
              <a:rPr lang="en-US" sz="2400" b="0" i="0" dirty="0">
                <a:solidFill>
                  <a:srgbClr val="A40000"/>
                </a:solidFill>
                <a:effectLst/>
                <a:latin typeface="Comic Sans MS" panose="030F0702030302020204" pitchFamily="66" charset="0"/>
                <a:cs typeface="Arial" panose="020B0604020202020204" pitchFamily="34" charset="0"/>
              </a:rPr>
              <a:t> of compute, equivalent to about 53,000 NVIDIA A100 GPUs running for about 4 days!</a:t>
            </a:r>
            <a:endParaRPr lang="en-US" sz="2400" dirty="0">
              <a:solidFill>
                <a:srgbClr val="A4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74AF3-EE7F-63CD-AA05-5752B9C4B1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536" y="3607746"/>
            <a:ext cx="4813031" cy="22453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91C1AF-32CD-B696-0419-5C1D2131AFD0}"/>
              </a:ext>
            </a:extLst>
          </p:cNvPr>
          <p:cNvSpPr txBox="1"/>
          <p:nvPr/>
        </p:nvSpPr>
        <p:spPr>
          <a:xfrm>
            <a:off x="360947" y="5962207"/>
            <a:ext cx="4211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Thompson, N.C.,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Greenewald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K., Lee, K.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Manso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G.F., 2020. The computational limits of deep learning.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CFE3-8424-46E6-F3AC-5735A70E04CD}"/>
              </a:ext>
            </a:extLst>
          </p:cNvPr>
          <p:cNvSpPr txBox="1"/>
          <p:nvPr/>
        </p:nvSpPr>
        <p:spPr>
          <a:xfrm>
            <a:off x="5342021" y="1032360"/>
            <a:ext cx="34891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Extreme Cost of ML</a:t>
            </a:r>
          </a:p>
          <a:p>
            <a:pPr algn="ctr"/>
            <a:r>
              <a:rPr lang="en-US" dirty="0"/>
              <a:t>GPT-3 required 4.6 </a:t>
            </a:r>
            <a:r>
              <a:rPr lang="en-US" dirty="0" err="1"/>
              <a:t>exaFLOPS</a:t>
            </a:r>
            <a:r>
              <a:rPr lang="en-US" dirty="0"/>
              <a:t> to train!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Unique DOE challenges</a:t>
            </a:r>
          </a:p>
          <a:p>
            <a:pPr algn="ctr"/>
            <a:r>
              <a:rPr lang="en-US" dirty="0"/>
              <a:t>Unlike industrial “foundation models” trained on monolithic datasets, we have many datasets with varying sensitivity</a:t>
            </a:r>
          </a:p>
          <a:p>
            <a:pPr algn="ctr"/>
            <a:endParaRPr lang="en-US" dirty="0"/>
          </a:p>
          <a:p>
            <a:pPr algn="ctr"/>
            <a:r>
              <a:rPr lang="en-US" b="1" dirty="0"/>
              <a:t>Next-generation hardware</a:t>
            </a:r>
          </a:p>
          <a:p>
            <a:pPr algn="ctr"/>
            <a:r>
              <a:rPr lang="en-US" dirty="0"/>
              <a:t>Neuromorphic/FPGA provides orders of magnitude power reduction</a:t>
            </a:r>
          </a:p>
          <a:p>
            <a:pPr algn="ctr"/>
            <a:endParaRPr lang="en-US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DB93F3-F2A6-FD70-D8D3-5B9DF5E12BE8}"/>
              </a:ext>
            </a:extLst>
          </p:cNvPr>
          <p:cNvSpPr/>
          <p:nvPr/>
        </p:nvSpPr>
        <p:spPr>
          <a:xfrm>
            <a:off x="5638883" y="5091196"/>
            <a:ext cx="2895433" cy="1114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SNL has unique strengths developing math/algorithms to run on novel hardware! </a:t>
            </a:r>
          </a:p>
        </p:txBody>
      </p:sp>
    </p:spTree>
    <p:extLst>
      <p:ext uri="{BB962C8B-B14F-4D97-AF65-F5344CB8AC3E}">
        <p14:creationId xmlns:p14="http://schemas.microsoft.com/office/powerpoint/2010/main" val="125815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CDC15-8758-1EF9-2786-47F4209DC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53430"/>
            <a:ext cx="8229600" cy="991675"/>
          </a:xfrm>
        </p:spPr>
        <p:txBody>
          <a:bodyPr/>
          <a:lstStyle/>
          <a:p>
            <a:pPr algn="ctr"/>
            <a:r>
              <a:rPr lang="en-US" b="1" dirty="0"/>
              <a:t>Scientific Machine Learning (SciML)</a:t>
            </a:r>
            <a:br>
              <a:rPr lang="en-US" b="1" dirty="0"/>
            </a:br>
            <a:r>
              <a:rPr lang="en-US" dirty="0"/>
              <a:t>Integration of scientific computing with machine learning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C1548-413B-9D80-A426-7194CB1A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760647-CD4E-58D0-691E-5049E92D2FE9}"/>
              </a:ext>
            </a:extLst>
          </p:cNvPr>
          <p:cNvSpPr txBox="1">
            <a:spLocks/>
          </p:cNvSpPr>
          <p:nvPr/>
        </p:nvSpPr>
        <p:spPr bwMode="auto">
          <a:xfrm>
            <a:off x="0" y="2723243"/>
            <a:ext cx="2863516" cy="300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algn="ctr" defTabSz="914400"/>
            <a:r>
              <a:rPr lang="en-US" sz="2000" b="1" kern="0" dirty="0"/>
              <a:t>An introduction to data-driven modeling</a:t>
            </a:r>
          </a:p>
          <a:p>
            <a:pPr algn="ctr" defTabSz="914400"/>
            <a:endParaRPr lang="en-US" sz="2000" b="1" kern="0" dirty="0"/>
          </a:p>
          <a:p>
            <a:pPr algn="ctr" defTabSz="914400"/>
            <a:r>
              <a:rPr lang="en-US" sz="2000" u="sng" kern="0" dirty="0"/>
              <a:t>EX</a:t>
            </a:r>
          </a:p>
          <a:p>
            <a:pPr algn="ctr" defTabSz="914400"/>
            <a:r>
              <a:rPr lang="en-US" sz="2000" kern="0" dirty="0"/>
              <a:t>Shock physics in pulsed power fusion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5F2FB9C-35FB-6161-733B-B06A66C9ABE5}"/>
              </a:ext>
            </a:extLst>
          </p:cNvPr>
          <p:cNvSpPr txBox="1">
            <a:spLocks/>
          </p:cNvSpPr>
          <p:nvPr/>
        </p:nvSpPr>
        <p:spPr bwMode="auto">
          <a:xfrm>
            <a:off x="3146258" y="2628148"/>
            <a:ext cx="2699084" cy="300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algn="ctr" defTabSz="914400"/>
            <a:r>
              <a:rPr lang="en-US" sz="2000" b="1" kern="0" dirty="0"/>
              <a:t>ML for digital twins of complex systems</a:t>
            </a:r>
          </a:p>
          <a:p>
            <a:pPr algn="ctr" defTabSz="914400"/>
            <a:endParaRPr lang="en-US" sz="2000" b="1" kern="0" dirty="0"/>
          </a:p>
          <a:p>
            <a:pPr algn="ctr" defTabSz="914400"/>
            <a:r>
              <a:rPr lang="en-US" sz="2000" u="sng" kern="0" dirty="0"/>
              <a:t>EX</a:t>
            </a:r>
            <a:endParaRPr lang="en-US" sz="2000" kern="0" dirty="0"/>
          </a:p>
          <a:p>
            <a:pPr algn="ctr" defTabSz="914400"/>
            <a:r>
              <a:rPr lang="en-US" sz="2000" kern="0" dirty="0"/>
              <a:t>Multiscale design in semiconductor physics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5E51EA-7C9B-D05E-296F-CA731FAD7742}"/>
              </a:ext>
            </a:extLst>
          </p:cNvPr>
          <p:cNvSpPr txBox="1">
            <a:spLocks/>
          </p:cNvSpPr>
          <p:nvPr/>
        </p:nvSpPr>
        <p:spPr bwMode="auto">
          <a:xfrm>
            <a:off x="6128084" y="2628148"/>
            <a:ext cx="2699084" cy="300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algn="ctr" defTabSz="914400"/>
            <a:r>
              <a:rPr lang="en-US" sz="2000" b="1" kern="0" dirty="0"/>
              <a:t>ML for discovery science</a:t>
            </a:r>
          </a:p>
          <a:p>
            <a:pPr algn="ctr" defTabSz="914400"/>
            <a:endParaRPr lang="en-US" sz="2000" b="1" u="sng" kern="0" dirty="0"/>
          </a:p>
          <a:p>
            <a:pPr algn="ctr" defTabSz="914400"/>
            <a:r>
              <a:rPr lang="en-US" sz="2000" u="sng" kern="0" dirty="0"/>
              <a:t>EX</a:t>
            </a:r>
          </a:p>
          <a:p>
            <a:pPr algn="ctr" defTabSz="914400"/>
            <a:r>
              <a:rPr lang="en-US" sz="2000" kern="0" dirty="0"/>
              <a:t>Optimal material design and manufacturing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1D515BB-D8CC-8BFC-E270-F943FB56C643}"/>
              </a:ext>
            </a:extLst>
          </p:cNvPr>
          <p:cNvSpPr txBox="1">
            <a:spLocks/>
          </p:cNvSpPr>
          <p:nvPr/>
        </p:nvSpPr>
        <p:spPr bwMode="auto">
          <a:xfrm>
            <a:off x="457200" y="0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defTabSz="914400"/>
            <a:r>
              <a:rPr lang="en-US" kern="0" dirty="0"/>
              <a:t>Talk overview</a:t>
            </a:r>
          </a:p>
        </p:txBody>
      </p:sp>
    </p:spTree>
    <p:extLst>
      <p:ext uri="{BB962C8B-B14F-4D97-AF65-F5344CB8AC3E}">
        <p14:creationId xmlns:p14="http://schemas.microsoft.com/office/powerpoint/2010/main" val="4090395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5B507D-E25F-4944-ACDE-0E6E27CB0B80}"/>
              </a:ext>
            </a:extLst>
          </p:cNvPr>
          <p:cNvSpPr/>
          <p:nvPr/>
        </p:nvSpPr>
        <p:spPr>
          <a:xfrm>
            <a:off x="1881052" y="1543315"/>
            <a:ext cx="4533807" cy="317427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E5E68A-47A5-D24C-A925-5CDAE02C3D0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0507" y="1748627"/>
            <a:ext cx="2713493" cy="26231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CD56B-0D1B-1D44-9BA4-4D5063B6E5C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721" y="1652451"/>
            <a:ext cx="999571" cy="2988128"/>
          </a:xfrm>
          <a:prstGeom prst="rect">
            <a:avLst/>
          </a:prstGeom>
        </p:spPr>
      </p:pic>
      <p:pic>
        <p:nvPicPr>
          <p:cNvPr id="9" name="Picture 2" descr="One Way&quot; with Right Arrow Sign - 36 x 12&quot; H-5757 - Uline">
            <a:extLst>
              <a:ext uri="{FF2B5EF4-FFF2-40B4-BE49-F238E27FC236}">
                <a16:creationId xmlns:a16="http://schemas.microsoft.com/office/drawing/2014/main" id="{06B5C105-FFDC-F449-889B-EF07FE586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339" b="24505"/>
          <a:stretch/>
        </p:blipFill>
        <p:spPr bwMode="auto">
          <a:xfrm rot="16200000">
            <a:off x="-29146" y="2958076"/>
            <a:ext cx="1019186" cy="376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7E8D09-4944-C041-8CF1-4546F0101E56}"/>
              </a:ext>
            </a:extLst>
          </p:cNvPr>
          <p:cNvSpPr txBox="1"/>
          <p:nvPr/>
        </p:nvSpPr>
        <p:spPr>
          <a:xfrm>
            <a:off x="42521" y="4717590"/>
            <a:ext cx="1991970" cy="113107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Traditional design:</a:t>
            </a:r>
          </a:p>
          <a:p>
            <a:pPr algn="ctr"/>
            <a:r>
              <a:rPr lang="en-US" sz="1350" u="sng" dirty="0"/>
              <a:t>Big</a:t>
            </a:r>
            <a:r>
              <a:rPr lang="en-US" sz="1350" b="1" dirty="0"/>
              <a:t> </a:t>
            </a:r>
            <a:r>
              <a:rPr lang="en-US" sz="1350" dirty="0"/>
              <a:t>production codes</a:t>
            </a:r>
          </a:p>
          <a:p>
            <a:pPr algn="ctr"/>
            <a:r>
              <a:rPr lang="en-US" sz="1350" dirty="0"/>
              <a:t>Siloed expertise</a:t>
            </a:r>
          </a:p>
          <a:p>
            <a:pPr algn="ctr"/>
            <a:r>
              <a:rPr lang="en-US" sz="1350" dirty="0"/>
              <a:t>Toss results over the fence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8F0321-8F2F-F84A-8770-1840BB94427C}"/>
              </a:ext>
            </a:extLst>
          </p:cNvPr>
          <p:cNvGrpSpPr/>
          <p:nvPr/>
        </p:nvGrpSpPr>
        <p:grpSpPr>
          <a:xfrm>
            <a:off x="2093512" y="1704734"/>
            <a:ext cx="4191076" cy="2819331"/>
            <a:chOff x="2395759" y="1095242"/>
            <a:chExt cx="5588101" cy="37591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9E8D15C-2612-DE4C-902E-95A4B82730B5}"/>
                </a:ext>
              </a:extLst>
            </p:cNvPr>
            <p:cNvSpPr/>
            <p:nvPr/>
          </p:nvSpPr>
          <p:spPr>
            <a:xfrm>
              <a:off x="5688693" y="1900931"/>
              <a:ext cx="1463040" cy="2743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System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3E9EAD-638B-FB4E-9503-D130CF36FCA8}"/>
                </a:ext>
              </a:extLst>
            </p:cNvPr>
            <p:cNvSpPr/>
            <p:nvPr/>
          </p:nvSpPr>
          <p:spPr>
            <a:xfrm>
              <a:off x="4858515" y="2543507"/>
              <a:ext cx="1463040" cy="2743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Device 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82EFF5-E76A-1F47-9C4B-3439858EE141}"/>
                </a:ext>
              </a:extLst>
            </p:cNvPr>
            <p:cNvSpPr/>
            <p:nvPr/>
          </p:nvSpPr>
          <p:spPr>
            <a:xfrm>
              <a:off x="6520820" y="2539381"/>
              <a:ext cx="1463040" cy="2743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Device 2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5216DB9-9B9A-4C48-8900-AC2A3628231E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5590035" y="2175251"/>
              <a:ext cx="830178" cy="3682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C749E2-E230-F240-83CF-CB3224DCBA55}"/>
                </a:ext>
              </a:extLst>
            </p:cNvPr>
            <p:cNvCxnSpPr>
              <a:cxnSpLocks/>
              <a:stCxn id="14" idx="0"/>
              <a:endCxn id="12" idx="2"/>
            </p:cNvCxnSpPr>
            <p:nvPr/>
          </p:nvCxnSpPr>
          <p:spPr>
            <a:xfrm flipH="1" flipV="1">
              <a:off x="6420213" y="2175251"/>
              <a:ext cx="832127" cy="3641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36E268D-F793-E943-B1CE-BB444A6C7A9C}"/>
                </a:ext>
              </a:extLst>
            </p:cNvPr>
            <p:cNvCxnSpPr>
              <a:cxnSpLocks/>
              <a:stCxn id="18" idx="0"/>
              <a:endCxn id="13" idx="2"/>
            </p:cNvCxnSpPr>
            <p:nvPr/>
          </p:nvCxnSpPr>
          <p:spPr>
            <a:xfrm flipV="1">
              <a:off x="5188029" y="2817827"/>
              <a:ext cx="402006" cy="5012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AA3E8C-7AF0-4340-86A8-496AFCEC24F2}"/>
                </a:ext>
              </a:extLst>
            </p:cNvPr>
            <p:cNvSpPr/>
            <p:nvPr/>
          </p:nvSpPr>
          <p:spPr>
            <a:xfrm>
              <a:off x="4456509" y="3319117"/>
              <a:ext cx="1463040" cy="2743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Component 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130EC97-E0A1-8F43-AFFA-18F19E014EF0}"/>
                </a:ext>
              </a:extLst>
            </p:cNvPr>
            <p:cNvSpPr/>
            <p:nvPr/>
          </p:nvSpPr>
          <p:spPr>
            <a:xfrm>
              <a:off x="6144816" y="3312251"/>
              <a:ext cx="1463040" cy="2743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Component 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B4443B-F136-E143-A500-1E44C8FDF77A}"/>
                </a:ext>
              </a:extLst>
            </p:cNvPr>
            <p:cNvSpPr/>
            <p:nvPr/>
          </p:nvSpPr>
          <p:spPr>
            <a:xfrm>
              <a:off x="3704424" y="4073007"/>
              <a:ext cx="1463040" cy="2743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Material 1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7A87117-B048-AE41-A008-D09F0C80095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4463914" y="3593437"/>
              <a:ext cx="724115" cy="4905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9376EB-55A7-7842-BB5B-64B3604BA27D}"/>
                </a:ext>
              </a:extLst>
            </p:cNvPr>
            <p:cNvSpPr/>
            <p:nvPr/>
          </p:nvSpPr>
          <p:spPr>
            <a:xfrm>
              <a:off x="5389032" y="4073007"/>
              <a:ext cx="1463040" cy="2743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Material 2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2EEAC8-AF15-6D4B-AA7C-F49586703D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78196" y="3619994"/>
              <a:ext cx="335999" cy="4594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AAC6A7C-B42F-C64F-B2D2-95D272B4743F}"/>
                </a:ext>
              </a:extLst>
            </p:cNvPr>
            <p:cNvSpPr txBox="1"/>
            <p:nvPr/>
          </p:nvSpPr>
          <p:spPr>
            <a:xfrm rot="16200000">
              <a:off x="1628455" y="2661826"/>
              <a:ext cx="208860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Increasing length scale</a:t>
              </a:r>
            </a:p>
            <a:p>
              <a:r>
                <a:rPr lang="en-US" sz="1050" dirty="0"/>
                <a:t>Decreasing model cost</a:t>
              </a:r>
            </a:p>
          </p:txBody>
        </p:sp>
        <p:sp>
          <p:nvSpPr>
            <p:cNvPr id="25" name="Up-Down Arrow 24">
              <a:extLst>
                <a:ext uri="{FF2B5EF4-FFF2-40B4-BE49-F238E27FC236}">
                  <a16:creationId xmlns:a16="http://schemas.microsoft.com/office/drawing/2014/main" id="{F3489889-47E6-7845-8E6C-C3909B46A659}"/>
                </a:ext>
              </a:extLst>
            </p:cNvPr>
            <p:cNvSpPr/>
            <p:nvPr/>
          </p:nvSpPr>
          <p:spPr>
            <a:xfrm>
              <a:off x="2918070" y="1095242"/>
              <a:ext cx="644254" cy="3759108"/>
            </a:xfrm>
            <a:prstGeom prst="upDownArrow">
              <a:avLst/>
            </a:prstGeom>
            <a:gradFill flip="none" rotWithShape="1">
              <a:gsLst>
                <a:gs pos="0">
                  <a:srgbClr val="C00000"/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200" dirty="0"/>
                <a:t>Quantum		  Continuum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D6795EC-EE95-AD44-AFC0-A53FA3E4F5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4821" y="2831326"/>
              <a:ext cx="335999" cy="45943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8B89433-5FC3-BF41-9211-A82F8C0A1BCD}"/>
              </a:ext>
            </a:extLst>
          </p:cNvPr>
          <p:cNvSpPr txBox="1"/>
          <p:nvPr/>
        </p:nvSpPr>
        <p:spPr>
          <a:xfrm>
            <a:off x="2661514" y="4822903"/>
            <a:ext cx="297288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Microelectronics</a:t>
            </a:r>
          </a:p>
          <a:p>
            <a:pPr algn="ctr"/>
            <a:r>
              <a:rPr lang="en-US" sz="1350" dirty="0"/>
              <a:t>Small footprint</a:t>
            </a:r>
          </a:p>
          <a:p>
            <a:pPr algn="ctr"/>
            <a:r>
              <a:rPr lang="en-US" sz="1350" dirty="0"/>
              <a:t>means coupled physics </a:t>
            </a:r>
          </a:p>
          <a:p>
            <a:pPr algn="ctr"/>
            <a:r>
              <a:rPr lang="en-US" sz="1350" dirty="0"/>
              <a:t>across scales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05929B-7D75-8345-AA4D-8C4A6C4A023D}"/>
              </a:ext>
            </a:extLst>
          </p:cNvPr>
          <p:cNvSpPr txBox="1"/>
          <p:nvPr/>
        </p:nvSpPr>
        <p:spPr>
          <a:xfrm>
            <a:off x="6701972" y="4717590"/>
            <a:ext cx="2263436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Co-design:</a:t>
            </a:r>
          </a:p>
          <a:p>
            <a:pPr algn="ctr"/>
            <a:r>
              <a:rPr lang="en-US" sz="1350" dirty="0"/>
              <a:t>How can we simultaneously optimize all components in hierarchy?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8810F-33FD-1861-FE94-EF65469D9A92}"/>
              </a:ext>
            </a:extLst>
          </p:cNvPr>
          <p:cNvSpPr txBox="1">
            <a:spLocks/>
          </p:cNvSpPr>
          <p:nvPr/>
        </p:nvSpPr>
        <p:spPr bwMode="auto">
          <a:xfrm>
            <a:off x="201523" y="-91583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defTabSz="914400"/>
            <a:r>
              <a:rPr lang="en-US" kern="0" dirty="0"/>
              <a:t>Need co-design to traverse microelectronics hierarchy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88869-23D9-3B4B-819E-BC90C11E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87" y="485965"/>
            <a:ext cx="7543800" cy="427669"/>
          </a:xfrm>
        </p:spPr>
        <p:txBody>
          <a:bodyPr/>
          <a:lstStyle/>
          <a:p>
            <a:r>
              <a:rPr lang="en-US" dirty="0"/>
              <a:t>Concretely: Shrinking the footprint of an optical comm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2874-D949-6741-B7AC-F98B6658C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 descr="A picture containing transport&#10;&#10;Description generated with high confidence">
            <a:hlinkClick r:id="rId3"/>
            <a:extLst>
              <a:ext uri="{FF2B5EF4-FFF2-40B4-BE49-F238E27FC236}">
                <a16:creationId xmlns:a16="http://schemas.microsoft.com/office/drawing/2014/main" id="{6B317C3D-B012-354D-8A7A-B55E7AD089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987" y="2031971"/>
            <a:ext cx="3432128" cy="27190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77FBC3-672B-6D43-B9B6-0CFA475B91A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9561" y="1620211"/>
            <a:ext cx="4118957" cy="325327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CC835F-14A4-ED4A-ACFC-54D853A4FA3F}"/>
              </a:ext>
            </a:extLst>
          </p:cNvPr>
          <p:cNvSpPr/>
          <p:nvPr/>
        </p:nvSpPr>
        <p:spPr>
          <a:xfrm>
            <a:off x="2258522" y="1620211"/>
            <a:ext cx="1784798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50" dirty="0"/>
              <a:t>Laser Communication Terminal (LCT)</a:t>
            </a:r>
          </a:p>
          <a:p>
            <a:pPr>
              <a:tabLst>
                <a:tab pos="170260" algn="l"/>
              </a:tabLst>
            </a:pPr>
            <a:r>
              <a:rPr lang="en-US" sz="750" dirty="0"/>
              <a:t>	Bandwidth: 1.8 Gbps</a:t>
            </a:r>
          </a:p>
          <a:p>
            <a:pPr>
              <a:tabLst>
                <a:tab pos="170260" algn="l"/>
              </a:tabLst>
            </a:pPr>
            <a:r>
              <a:rPr lang="en-US" sz="750" dirty="0"/>
              <a:t>	Range: 45,000 km</a:t>
            </a:r>
          </a:p>
          <a:p>
            <a:pPr>
              <a:tabLst>
                <a:tab pos="170260" algn="l"/>
              </a:tabLst>
            </a:pPr>
            <a:r>
              <a:rPr lang="en-US" sz="750" dirty="0"/>
              <a:t>	Mass: 56kg</a:t>
            </a:r>
          </a:p>
          <a:p>
            <a:pPr>
              <a:tabLst>
                <a:tab pos="170260" algn="l"/>
              </a:tabLst>
            </a:pPr>
            <a:r>
              <a:rPr lang="en-US" sz="750" dirty="0"/>
              <a:t>	TX power: 2.2 W</a:t>
            </a:r>
          </a:p>
          <a:p>
            <a:pPr>
              <a:tabLst>
                <a:tab pos="170260" algn="l"/>
              </a:tabLst>
            </a:pPr>
            <a:r>
              <a:rPr lang="en-US" sz="750" dirty="0"/>
              <a:t>	Telescope diameter: 13.5 cm</a:t>
            </a:r>
          </a:p>
          <a:p>
            <a:pPr>
              <a:tabLst>
                <a:tab pos="170260" algn="l"/>
              </a:tabLst>
            </a:pPr>
            <a:r>
              <a:rPr lang="en-US" sz="750" dirty="0"/>
              <a:t>	Payload power: 185 W</a:t>
            </a:r>
          </a:p>
          <a:p>
            <a:pPr>
              <a:tabLst>
                <a:tab pos="170260" algn="l"/>
              </a:tabLst>
            </a:pPr>
            <a:r>
              <a:rPr lang="en-US" sz="750" dirty="0"/>
              <a:t>	Wavelength: 1550 nm</a:t>
            </a:r>
          </a:p>
          <a:p>
            <a:pPr>
              <a:tabLst>
                <a:tab pos="170260" algn="l"/>
              </a:tabLst>
            </a:pPr>
            <a:r>
              <a:rPr lang="en-US" sz="750" dirty="0"/>
              <a:t>	Envelope: 0.6 x 0.6 x 0.7 m</a:t>
            </a:r>
            <a:r>
              <a:rPr lang="en-US" sz="750" baseline="30000" dirty="0"/>
              <a:t>3</a:t>
            </a:r>
          </a:p>
          <a:p>
            <a:pPr>
              <a:tabLst>
                <a:tab pos="170260" algn="l"/>
              </a:tabLst>
            </a:pPr>
            <a:endParaRPr lang="en-US" sz="750" dirty="0"/>
          </a:p>
          <a:p>
            <a:endParaRPr lang="en-US" sz="750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6C5A7CD-4058-8940-916A-44630B294874}"/>
              </a:ext>
            </a:extLst>
          </p:cNvPr>
          <p:cNvSpPr/>
          <p:nvPr/>
        </p:nvSpPr>
        <p:spPr>
          <a:xfrm>
            <a:off x="3638114" y="5152065"/>
            <a:ext cx="1554371" cy="564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BCF841-9EAC-214D-A188-93D48614FD2E}"/>
              </a:ext>
            </a:extLst>
          </p:cNvPr>
          <p:cNvSpPr txBox="1"/>
          <p:nvPr/>
        </p:nvSpPr>
        <p:spPr>
          <a:xfrm>
            <a:off x="715315" y="5021036"/>
            <a:ext cx="2413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u="sng" dirty="0"/>
              <a:t>Big device O(1m</a:t>
            </a:r>
            <a:r>
              <a:rPr lang="en-US" sz="1350" b="1" u="sng" baseline="30000" dirty="0"/>
              <a:t>3</a:t>
            </a:r>
            <a:r>
              <a:rPr lang="en-US" sz="1350" b="1" u="sng" dirty="0"/>
              <a:t>)</a:t>
            </a:r>
          </a:p>
          <a:p>
            <a:pPr algn="ctr"/>
            <a:r>
              <a:rPr lang="en-US" sz="1350" dirty="0"/>
              <a:t>Individual systems</a:t>
            </a:r>
          </a:p>
          <a:p>
            <a:pPr algn="ctr"/>
            <a:r>
              <a:rPr lang="en-US" sz="1350" dirty="0"/>
              <a:t>Large motor to point and steer laser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BA0EB-4532-9C4D-A0DE-8007AD0F2D71}"/>
              </a:ext>
            </a:extLst>
          </p:cNvPr>
          <p:cNvSpPr txBox="1"/>
          <p:nvPr/>
        </p:nvSpPr>
        <p:spPr>
          <a:xfrm>
            <a:off x="5396786" y="5021035"/>
            <a:ext cx="2704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u="sng" dirty="0"/>
              <a:t>Small device O(1cm</a:t>
            </a:r>
            <a:r>
              <a:rPr lang="en-US" sz="1350" b="1" u="sng" baseline="30000" dirty="0"/>
              <a:t>3</a:t>
            </a:r>
            <a:r>
              <a:rPr lang="en-US" sz="1350" b="1" u="sng" dirty="0"/>
              <a:t>)</a:t>
            </a:r>
          </a:p>
          <a:p>
            <a:pPr algn="ctr"/>
            <a:r>
              <a:rPr lang="en-US" sz="1350" dirty="0"/>
              <a:t>Integrated </a:t>
            </a:r>
            <a:r>
              <a:rPr lang="en-US" sz="1350" dirty="0" err="1"/>
              <a:t>multiphysics</a:t>
            </a:r>
            <a:endParaRPr lang="en-US" sz="1350" dirty="0"/>
          </a:p>
          <a:p>
            <a:pPr algn="ctr"/>
            <a:r>
              <a:rPr lang="en-US" sz="1350" dirty="0"/>
              <a:t>No mechanical system</a:t>
            </a:r>
          </a:p>
          <a:p>
            <a:pPr algn="ctr"/>
            <a:r>
              <a:rPr lang="en-US" sz="1350" dirty="0"/>
              <a:t>Challenge: cross device coupling</a:t>
            </a:r>
          </a:p>
        </p:txBody>
      </p:sp>
    </p:spTree>
    <p:extLst>
      <p:ext uri="{BB962C8B-B14F-4D97-AF65-F5344CB8AC3E}">
        <p14:creationId xmlns:p14="http://schemas.microsoft.com/office/powerpoint/2010/main" val="90260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53BEA-0971-7F4E-8928-EB3C9189D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51" y="490233"/>
            <a:ext cx="7543800" cy="427669"/>
          </a:xfrm>
        </p:spPr>
        <p:txBody>
          <a:bodyPr/>
          <a:lstStyle/>
          <a:p>
            <a:r>
              <a:rPr lang="en-US" sz="1800" dirty="0"/>
              <a:t>What physics do we need to treat at a device level?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DD505-BB6A-9F4C-890B-F88D582E5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EBAE4-F24C-1044-BFB5-104A5D8AB5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17" y="1678133"/>
            <a:ext cx="3882626" cy="3066617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C61CDC-32C8-4B46-BC1D-C728B752E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78133"/>
            <a:ext cx="4333009" cy="426196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sz="3200" b="1" dirty="0"/>
              <a:t>Flow of device</a:t>
            </a:r>
          </a:p>
          <a:p>
            <a:pPr algn="ctr">
              <a:buFont typeface="+mj-lt"/>
              <a:buAutoNum type="arabicPeriod"/>
            </a:pPr>
            <a:r>
              <a:rPr lang="en-US" dirty="0"/>
              <a:t>Voltage drop/current source provides power to laser</a:t>
            </a:r>
          </a:p>
          <a:p>
            <a:pPr algn="ctr">
              <a:buFont typeface="+mj-lt"/>
              <a:buAutoNum type="arabicPeriod"/>
            </a:pPr>
            <a:r>
              <a:rPr lang="en-US" dirty="0"/>
              <a:t>Recombination in laser diode generate photons</a:t>
            </a:r>
          </a:p>
          <a:p>
            <a:pPr algn="ctr">
              <a:buFont typeface="+mj-lt"/>
              <a:buAutoNum type="arabicPeriod"/>
            </a:pPr>
            <a:r>
              <a:rPr lang="en-US" dirty="0"/>
              <a:t>Photons combine into optical wavelength E&amp;M</a:t>
            </a:r>
          </a:p>
          <a:p>
            <a:pPr algn="ctr">
              <a:buFont typeface="+mj-lt"/>
              <a:buAutoNum type="arabicPeriod"/>
            </a:pPr>
            <a:r>
              <a:rPr lang="en-US" dirty="0"/>
              <a:t>Data modulator shapes light to encode data</a:t>
            </a:r>
          </a:p>
          <a:p>
            <a:pPr algn="ctr">
              <a:buFont typeface="+mj-lt"/>
              <a:buAutoNum type="arabicPeriod"/>
            </a:pPr>
            <a:r>
              <a:rPr lang="en-US" dirty="0"/>
              <a:t>Silicon photonics waveguide splits signal to obtain</a:t>
            </a:r>
            <a:br>
              <a:rPr lang="en-US" dirty="0"/>
            </a:br>
            <a:r>
              <a:rPr lang="en-US" dirty="0"/>
              <a:t>multiple identical channels</a:t>
            </a:r>
          </a:p>
          <a:p>
            <a:pPr algn="ctr">
              <a:buFont typeface="+mj-lt"/>
              <a:buAutoNum type="arabicPeriod"/>
            </a:pPr>
            <a:r>
              <a:rPr lang="en-US" dirty="0"/>
              <a:t>Optical </a:t>
            </a:r>
            <a:r>
              <a:rPr lang="en-US" dirty="0" err="1"/>
              <a:t>OpAmps</a:t>
            </a:r>
            <a:r>
              <a:rPr lang="en-US" dirty="0"/>
              <a:t> boost power of split signals back up to original level</a:t>
            </a:r>
          </a:p>
          <a:p>
            <a:pPr algn="ctr">
              <a:buFont typeface="+mj-lt"/>
              <a:buAutoNum type="arabicPeriod"/>
            </a:pPr>
            <a:r>
              <a:rPr lang="en-US" dirty="0"/>
              <a:t>Phase shifters use voltage-induced temperature differential to modulate permittivity</a:t>
            </a:r>
          </a:p>
          <a:p>
            <a:pPr algn="ctr">
              <a:buFont typeface="+mj-lt"/>
              <a:buAutoNum type="arabicPeriod"/>
            </a:pPr>
            <a:r>
              <a:rPr lang="en-US" dirty="0"/>
              <a:t>Modulated permittivity is used to control constructive/destructive interference in laser phase array and achieve a directed light source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1CC85-B353-3A48-AE48-58FD5CCB6B67}"/>
              </a:ext>
            </a:extLst>
          </p:cNvPr>
          <p:cNvSpPr txBox="1"/>
          <p:nvPr/>
        </p:nvSpPr>
        <p:spPr>
          <a:xfrm>
            <a:off x="512176" y="4959396"/>
            <a:ext cx="3742508" cy="30008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FF0000"/>
                </a:solidFill>
              </a:rPr>
              <a:t>Due to tight layout, all physics are coupled!</a:t>
            </a:r>
          </a:p>
        </p:txBody>
      </p:sp>
    </p:spTree>
    <p:extLst>
      <p:ext uri="{BB962C8B-B14F-4D97-AF65-F5344CB8AC3E}">
        <p14:creationId xmlns:p14="http://schemas.microsoft.com/office/powerpoint/2010/main" val="352706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A3B0B09-2D37-8A41-B963-E989EAA937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952" y="1337310"/>
            <a:ext cx="4762061" cy="4183380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862EBFD4-C357-CC4F-A1FD-357482D83709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395109" y="1650819"/>
            <a:ext cx="1207889" cy="697444"/>
          </a:xfrm>
          <a:custGeom>
            <a:avLst/>
            <a:gdLst>
              <a:gd name="G0" fmla="+- 2700 0 0"/>
              <a:gd name="G1" fmla="+- 21600 0 2700"/>
              <a:gd name="G2" fmla="*/ 2700 1 2"/>
              <a:gd name="G3" fmla="+- 21600 0 G2"/>
              <a:gd name="G4" fmla="+/ 2700 21600 2"/>
              <a:gd name="G5" fmla="+/ G1 0 2"/>
              <a:gd name="G6" fmla="*/ 21600 21600 2700"/>
              <a:gd name="G7" fmla="*/ G6 1 2"/>
              <a:gd name="G8" fmla="+- 21600 0 G7"/>
              <a:gd name="G9" fmla="*/ 21600 1 2"/>
              <a:gd name="G10" fmla="+- 2700 0 G9"/>
              <a:gd name="G11" fmla="?: G10 G8 0"/>
              <a:gd name="G12" fmla="?: G10 G7 21600"/>
              <a:gd name="T0" fmla="*/ 20250 w 21600"/>
              <a:gd name="T1" fmla="*/ 10800 h 21600"/>
              <a:gd name="T2" fmla="*/ 10800 w 21600"/>
              <a:gd name="T3" fmla="*/ 21600 h 21600"/>
              <a:gd name="T4" fmla="*/ 1350 w 21600"/>
              <a:gd name="T5" fmla="*/ 10800 h 21600"/>
              <a:gd name="T6" fmla="*/ 10800 w 21600"/>
              <a:gd name="T7" fmla="*/ 0 h 21600"/>
              <a:gd name="T8" fmla="*/ 3150 w 21600"/>
              <a:gd name="T9" fmla="*/ 3150 h 21600"/>
              <a:gd name="T10" fmla="*/ 18450 w 21600"/>
              <a:gd name="T11" fmla="*/ 1845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700" y="21600"/>
                </a:lnTo>
                <a:lnTo>
                  <a:pt x="189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FBFFF"/>
          </a:solidFill>
          <a:ln w="9525">
            <a:noFill/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7FBFFF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>
            <a:flatTx/>
          </a:bodyPr>
          <a:lstStyle>
            <a:lvl1pPr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System</a:t>
            </a:r>
          </a:p>
          <a:p>
            <a:pPr algn="ctr"/>
            <a:r>
              <a:rPr lang="en-US" altLang="en-US" sz="120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 </a:t>
            </a:r>
            <a:r>
              <a:rPr lang="en-US" altLang="en-US" sz="1200" i="0" dirty="0">
                <a:solidFill>
                  <a:srgbClr val="C00000"/>
                </a:solidFill>
                <a:latin typeface="Trebuchet MS" pitchFamily="34" charset="0"/>
              </a:rPr>
              <a:t>Minimal modeling </a:t>
            </a:r>
          </a:p>
          <a:p>
            <a:pPr algn="ctr"/>
            <a:r>
              <a:rPr lang="en-US" altLang="en-US" sz="1200" i="0" dirty="0">
                <a:solidFill>
                  <a:srgbClr val="C00000"/>
                </a:solidFill>
                <a:latin typeface="Trebuchet MS" pitchFamily="34" charset="0"/>
              </a:rPr>
              <a:t>between devices</a:t>
            </a:r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AD2EBD66-F164-254F-B012-F9E69697477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40839" y="2540931"/>
            <a:ext cx="1691803" cy="424574"/>
          </a:xfrm>
          <a:custGeom>
            <a:avLst/>
            <a:gdLst>
              <a:gd name="G0" fmla="+- 2700 0 0"/>
              <a:gd name="G1" fmla="+- 21600 0 2700"/>
              <a:gd name="G2" fmla="*/ 2700 1 2"/>
              <a:gd name="G3" fmla="+- 21600 0 G2"/>
              <a:gd name="G4" fmla="+/ 2700 21600 2"/>
              <a:gd name="G5" fmla="+/ G1 0 2"/>
              <a:gd name="G6" fmla="*/ 21600 21600 2700"/>
              <a:gd name="G7" fmla="*/ G6 1 2"/>
              <a:gd name="G8" fmla="+- 21600 0 G7"/>
              <a:gd name="G9" fmla="*/ 21600 1 2"/>
              <a:gd name="G10" fmla="+- 2700 0 G9"/>
              <a:gd name="G11" fmla="?: G10 G8 0"/>
              <a:gd name="G12" fmla="?: G10 G7 21600"/>
              <a:gd name="T0" fmla="*/ 20250 w 21600"/>
              <a:gd name="T1" fmla="*/ 10800 h 21600"/>
              <a:gd name="T2" fmla="*/ 10800 w 21600"/>
              <a:gd name="T3" fmla="*/ 21600 h 21600"/>
              <a:gd name="T4" fmla="*/ 1350 w 21600"/>
              <a:gd name="T5" fmla="*/ 10800 h 21600"/>
              <a:gd name="T6" fmla="*/ 10800 w 21600"/>
              <a:gd name="T7" fmla="*/ 0 h 21600"/>
              <a:gd name="T8" fmla="*/ 3150 w 21600"/>
              <a:gd name="T9" fmla="*/ 3150 h 21600"/>
              <a:gd name="T10" fmla="*/ 18450 w 21600"/>
              <a:gd name="T11" fmla="*/ 1845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700" y="21600"/>
                </a:lnTo>
                <a:lnTo>
                  <a:pt x="189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FBFFF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7FB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>
            <a:flatTx/>
          </a:bodyPr>
          <a:lstStyle>
            <a:lvl1pPr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Device</a:t>
            </a:r>
          </a:p>
          <a:p>
            <a:pPr algn="ctr"/>
            <a:r>
              <a:rPr lang="en-US" altLang="en-US" sz="1050" i="0" dirty="0">
                <a:solidFill>
                  <a:srgbClr val="C00000"/>
                </a:solidFill>
                <a:latin typeface="Trebuchet MS" pitchFamily="34" charset="0"/>
              </a:rPr>
              <a:t>Decade to develop CM</a:t>
            </a:r>
          </a:p>
        </p:txBody>
      </p:sp>
      <p:sp>
        <p:nvSpPr>
          <p:cNvPr id="9" name="AutoShape 12">
            <a:extLst>
              <a:ext uri="{FF2B5EF4-FFF2-40B4-BE49-F238E27FC236}">
                <a16:creationId xmlns:a16="http://schemas.microsoft.com/office/drawing/2014/main" id="{9F5E25B3-02C0-7E43-9623-69CBE03E13C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781649" y="3325768"/>
            <a:ext cx="2360423" cy="592249"/>
          </a:xfrm>
          <a:custGeom>
            <a:avLst/>
            <a:gdLst>
              <a:gd name="G0" fmla="+- 2700 0 0"/>
              <a:gd name="G1" fmla="+- 21600 0 2700"/>
              <a:gd name="G2" fmla="*/ 2700 1 2"/>
              <a:gd name="G3" fmla="+- 21600 0 G2"/>
              <a:gd name="G4" fmla="+/ 2700 21600 2"/>
              <a:gd name="G5" fmla="+/ G1 0 2"/>
              <a:gd name="G6" fmla="*/ 21600 21600 2700"/>
              <a:gd name="G7" fmla="*/ G6 1 2"/>
              <a:gd name="G8" fmla="+- 21600 0 G7"/>
              <a:gd name="G9" fmla="*/ 21600 1 2"/>
              <a:gd name="G10" fmla="+- 2700 0 G9"/>
              <a:gd name="G11" fmla="?: G10 G8 0"/>
              <a:gd name="G12" fmla="?: G10 G7 21600"/>
              <a:gd name="T0" fmla="*/ 20250 w 21600"/>
              <a:gd name="T1" fmla="*/ 10800 h 21600"/>
              <a:gd name="T2" fmla="*/ 10800 w 21600"/>
              <a:gd name="T3" fmla="*/ 21600 h 21600"/>
              <a:gd name="T4" fmla="*/ 1350 w 21600"/>
              <a:gd name="T5" fmla="*/ 10800 h 21600"/>
              <a:gd name="T6" fmla="*/ 10800 w 21600"/>
              <a:gd name="T7" fmla="*/ 0 h 21600"/>
              <a:gd name="T8" fmla="*/ 3150 w 21600"/>
              <a:gd name="T9" fmla="*/ 3150 h 21600"/>
              <a:gd name="T10" fmla="*/ 18450 w 21600"/>
              <a:gd name="T11" fmla="*/ 1845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700" y="21600"/>
                </a:lnTo>
                <a:lnTo>
                  <a:pt x="189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FBFFF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7FB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>
            <a:flatTx/>
          </a:bodyPr>
          <a:lstStyle>
            <a:lvl1pPr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Component</a:t>
            </a:r>
          </a:p>
          <a:p>
            <a:pPr algn="ctr"/>
            <a:r>
              <a:rPr lang="en-US" altLang="en-US" sz="1050" i="0" dirty="0">
                <a:solidFill>
                  <a:srgbClr val="C00000"/>
                </a:solidFill>
                <a:latin typeface="Trebuchet MS" pitchFamily="34" charset="0"/>
              </a:rPr>
              <a:t>1M+ elements per component</a:t>
            </a:r>
          </a:p>
        </p:txBody>
      </p:sp>
      <p:sp>
        <p:nvSpPr>
          <p:cNvPr id="10" name="AutoShape 12">
            <a:extLst>
              <a:ext uri="{FF2B5EF4-FFF2-40B4-BE49-F238E27FC236}">
                <a16:creationId xmlns:a16="http://schemas.microsoft.com/office/drawing/2014/main" id="{092C4014-A7A2-774E-9AC0-2340D7B4552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05987" y="4264446"/>
            <a:ext cx="3511810" cy="592249"/>
          </a:xfrm>
          <a:custGeom>
            <a:avLst/>
            <a:gdLst>
              <a:gd name="G0" fmla="+- 2700 0 0"/>
              <a:gd name="G1" fmla="+- 21600 0 2700"/>
              <a:gd name="G2" fmla="*/ 2700 1 2"/>
              <a:gd name="G3" fmla="+- 21600 0 G2"/>
              <a:gd name="G4" fmla="+/ 2700 21600 2"/>
              <a:gd name="G5" fmla="+/ G1 0 2"/>
              <a:gd name="G6" fmla="*/ 21600 21600 2700"/>
              <a:gd name="G7" fmla="*/ G6 1 2"/>
              <a:gd name="G8" fmla="+- 21600 0 G7"/>
              <a:gd name="G9" fmla="*/ 21600 1 2"/>
              <a:gd name="G10" fmla="+- 2700 0 G9"/>
              <a:gd name="G11" fmla="?: G10 G8 0"/>
              <a:gd name="G12" fmla="?: G10 G7 21600"/>
              <a:gd name="T0" fmla="*/ 20250 w 21600"/>
              <a:gd name="T1" fmla="*/ 10800 h 21600"/>
              <a:gd name="T2" fmla="*/ 10800 w 21600"/>
              <a:gd name="T3" fmla="*/ 21600 h 21600"/>
              <a:gd name="T4" fmla="*/ 1350 w 21600"/>
              <a:gd name="T5" fmla="*/ 10800 h 21600"/>
              <a:gd name="T6" fmla="*/ 10800 w 21600"/>
              <a:gd name="T7" fmla="*/ 0 h 21600"/>
              <a:gd name="T8" fmla="*/ 3150 w 21600"/>
              <a:gd name="T9" fmla="*/ 3150 h 21600"/>
              <a:gd name="T10" fmla="*/ 18450 w 21600"/>
              <a:gd name="T11" fmla="*/ 1845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700" y="21600"/>
                </a:lnTo>
                <a:lnTo>
                  <a:pt x="18900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7FBFFF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7FBFFF"/>
            </a:extrusionClr>
          </a:sp3d>
          <a:extLst>
            <a:ext uri="{91240B29-F687-4F45-9708-019B960494DF}">
              <a14:hiddenLine xmlns:a14="http://schemas.microsoft.com/office/drawing/2010/main" w="9525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ot="10800000" wrap="none" anchor="ctr">
            <a:flatTx/>
          </a:bodyPr>
          <a:lstStyle>
            <a:lvl1pPr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/>
            <a:r>
              <a:rPr lang="en-US" altLang="en-US" sz="1200" i="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rebuchet MS" pitchFamily="34" charset="0"/>
              </a:rPr>
              <a:t>Material</a:t>
            </a:r>
          </a:p>
          <a:p>
            <a:pPr algn="ctr"/>
            <a:r>
              <a:rPr lang="en-US" altLang="en-US" sz="1200" i="0" dirty="0">
                <a:solidFill>
                  <a:srgbClr val="C00000"/>
                </a:solidFill>
                <a:latin typeface="Trebuchet MS" pitchFamily="34" charset="0"/>
              </a:rPr>
              <a:t>Huge DFT/MD campaigns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8A976A-9824-0B4C-9388-A8661261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564" y="5057961"/>
            <a:ext cx="3398452" cy="843034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en-US" b="1" dirty="0"/>
              <a:t>Established modeling for e.g. CMOS</a:t>
            </a:r>
            <a:br>
              <a:rPr lang="en-US" b="1" dirty="0"/>
            </a:br>
            <a:r>
              <a:rPr lang="en-US" b="1" dirty="0"/>
              <a:t>breaks down for novel materials</a:t>
            </a:r>
          </a:p>
          <a:p>
            <a:pPr algn="ctr"/>
            <a:r>
              <a:rPr lang="en-US" b="1" dirty="0"/>
              <a:t>With 1 fabrication per year – </a:t>
            </a:r>
            <a:br>
              <a:rPr lang="en-US" b="1" dirty="0"/>
            </a:br>
            <a:r>
              <a:rPr lang="en-US" b="1" dirty="0"/>
              <a:t>need better predictive models!</a:t>
            </a:r>
          </a:p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85D3E1-1004-1822-4312-931DB920B62A}"/>
              </a:ext>
            </a:extLst>
          </p:cNvPr>
          <p:cNvSpPr txBox="1">
            <a:spLocks/>
          </p:cNvSpPr>
          <p:nvPr/>
        </p:nvSpPr>
        <p:spPr bwMode="auto">
          <a:xfrm>
            <a:off x="201523" y="-91583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defTabSz="914400"/>
            <a:r>
              <a:rPr lang="en-US" kern="0" dirty="0"/>
              <a:t>Where does traditional one-way design break down?</a:t>
            </a:r>
          </a:p>
        </p:txBody>
      </p:sp>
    </p:spTree>
    <p:extLst>
      <p:ext uri="{BB962C8B-B14F-4D97-AF65-F5344CB8AC3E}">
        <p14:creationId xmlns:p14="http://schemas.microsoft.com/office/powerpoint/2010/main" val="404553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1961E-2A7C-E746-8239-A92B834B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radiation-hardened semiconductor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304DB-D05E-BF40-90E9-CEB1EDCF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C8CF38-382C-6C48-AA12-D66F53F6DDFC}"/>
              </a:ext>
            </a:extLst>
          </p:cNvPr>
          <p:cNvSpPr/>
          <p:nvPr/>
        </p:nvSpPr>
        <p:spPr>
          <a:xfrm>
            <a:off x="124691" y="991674"/>
            <a:ext cx="469669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Decade to develop empirical circuit models for a given semiconductor device!</a:t>
            </a:r>
          </a:p>
          <a:p>
            <a:endParaRPr lang="en-US" dirty="0"/>
          </a:p>
          <a:p>
            <a:r>
              <a:rPr lang="en-US" dirty="0"/>
              <a:t>Generalizing to new materials requires </a:t>
            </a:r>
          </a:p>
          <a:p>
            <a:r>
              <a:rPr lang="en-US" dirty="0"/>
              <a:t>O(1 month) turnaround vs years</a:t>
            </a:r>
          </a:p>
          <a:p>
            <a:endParaRPr lang="en-US" dirty="0"/>
          </a:p>
          <a:p>
            <a:r>
              <a:rPr lang="en-US" b="1" dirty="0"/>
              <a:t>DDM idea: </a:t>
            </a:r>
            <a:r>
              <a:rPr lang="en-US" dirty="0"/>
              <a:t>Use high-fidelity drift-diffusion simulations to train a cheap circuit model, </a:t>
            </a:r>
            <a:r>
              <a:rPr lang="en-US" b="1" dirty="0"/>
              <a:t>while guaranteeing stability + accuracy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E5FFA54-7EB5-2A47-AD39-236C861B5D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128" y="740223"/>
            <a:ext cx="3311707" cy="21514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FD4CE8-FF2E-8343-9EDE-3BF5F6151A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6528" y="3011599"/>
            <a:ext cx="3311707" cy="2151435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749E4AEA-F758-544F-A652-0C3B3E2D9C93}"/>
              </a:ext>
            </a:extLst>
          </p:cNvPr>
          <p:cNvGrpSpPr/>
          <p:nvPr/>
        </p:nvGrpSpPr>
        <p:grpSpPr>
          <a:xfrm>
            <a:off x="197781" y="4092891"/>
            <a:ext cx="4940474" cy="1818721"/>
            <a:chOff x="829113" y="76597"/>
            <a:chExt cx="5701732" cy="232627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B02F607-8584-5A48-A0D1-43D14FB37EC7}"/>
                </a:ext>
              </a:extLst>
            </p:cNvPr>
            <p:cNvGrpSpPr/>
            <p:nvPr/>
          </p:nvGrpSpPr>
          <p:grpSpPr>
            <a:xfrm>
              <a:off x="829113" y="76597"/>
              <a:ext cx="5701732" cy="2326271"/>
              <a:chOff x="829113" y="76597"/>
              <a:chExt cx="5701732" cy="232627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50D830D-EEF5-024A-A2A4-FE4D6BDF1FE9}"/>
                  </a:ext>
                </a:extLst>
              </p:cNvPr>
              <p:cNvGrpSpPr/>
              <p:nvPr/>
            </p:nvGrpSpPr>
            <p:grpSpPr>
              <a:xfrm>
                <a:off x="829113" y="234169"/>
                <a:ext cx="3840929" cy="2168699"/>
                <a:chOff x="829113" y="102916"/>
                <a:chExt cx="3840929" cy="2168699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D960DA77-5ABD-0B4B-8388-96F67204DC19}"/>
                    </a:ext>
                  </a:extLst>
                </p:cNvPr>
                <p:cNvGrpSpPr/>
                <p:nvPr/>
              </p:nvGrpSpPr>
              <p:grpSpPr>
                <a:xfrm>
                  <a:off x="829113" y="102916"/>
                  <a:ext cx="3598011" cy="2168699"/>
                  <a:chOff x="829310" y="139170"/>
                  <a:chExt cx="3598864" cy="2169491"/>
                </a:xfrm>
              </p:grpSpPr>
              <p:grpSp>
                <p:nvGrpSpPr>
                  <p:cNvPr id="35" name="Group 34">
                    <a:extLst>
                      <a:ext uri="{FF2B5EF4-FFF2-40B4-BE49-F238E27FC236}">
                        <a16:creationId xmlns:a16="http://schemas.microsoft.com/office/drawing/2014/main" id="{B8FD0445-8719-F64D-98CF-738E89343432}"/>
                      </a:ext>
                    </a:extLst>
                  </p:cNvPr>
                  <p:cNvGrpSpPr/>
                  <p:nvPr/>
                </p:nvGrpSpPr>
                <p:grpSpPr>
                  <a:xfrm>
                    <a:off x="829310" y="139170"/>
                    <a:ext cx="3598864" cy="2169491"/>
                    <a:chOff x="829310" y="139170"/>
                    <a:chExt cx="3598864" cy="2169491"/>
                  </a:xfrm>
                </p:grpSpPr>
                <p:pic>
                  <p:nvPicPr>
                    <p:cNvPr id="37" name="Picture 36">
                      <a:extLst>
                        <a:ext uri="{FF2B5EF4-FFF2-40B4-BE49-F238E27FC236}">
                          <a16:creationId xmlns:a16="http://schemas.microsoft.com/office/drawing/2014/main" id="{D72D02B4-6D4C-F742-AD93-DE08D06A4F8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1592862" y="1686665"/>
                      <a:ext cx="2835312" cy="62199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38" name="Picture 37">
                      <a:extLst>
                        <a:ext uri="{FF2B5EF4-FFF2-40B4-BE49-F238E27FC236}">
                          <a16:creationId xmlns:a16="http://schemas.microsoft.com/office/drawing/2014/main" id="{665D1A1A-64BD-7741-9018-EF182ACA89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1168666" y="911212"/>
                      <a:ext cx="2835313" cy="62661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  <p:pic>
                  <p:nvPicPr>
                    <p:cNvPr id="39" name="Picture 38">
                      <a:extLst>
                        <a:ext uri="{FF2B5EF4-FFF2-40B4-BE49-F238E27FC236}">
                          <a16:creationId xmlns:a16="http://schemas.microsoft.com/office/drawing/2014/main" id="{10F15ECC-A81C-FE41-93DE-F387BFE5F8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screen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829310" y="139170"/>
                      <a:ext cx="2835313" cy="62756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53640926-AAD7-44D8-BBD7-CCE9431645EC}">
                        <a14:shadowObscured xmlns:a14="http://schemas.microsoft.com/office/drawing/2010/main"/>
                      </a:ext>
                    </a:extLst>
                  </p:spPr>
                </p:pic>
              </p:grpSp>
              <p:sp>
                <p:nvSpPr>
                  <p:cNvPr id="36" name="Rectangle: Rounded Corners 18">
                    <a:extLst>
                      <a:ext uri="{FF2B5EF4-FFF2-40B4-BE49-F238E27FC236}">
                        <a16:creationId xmlns:a16="http://schemas.microsoft.com/office/drawing/2014/main" id="{5E364E4F-9EBE-DE4A-9CC8-62A777AFCBF0}"/>
                      </a:ext>
                    </a:extLst>
                  </p:cNvPr>
                  <p:cNvSpPr/>
                  <p:nvPr/>
                </p:nvSpPr>
                <p:spPr>
                  <a:xfrm>
                    <a:off x="1829234" y="1799622"/>
                    <a:ext cx="686095" cy="291036"/>
                  </a:xfrm>
                  <a:prstGeom prst="roundRect">
                    <a:avLst/>
                  </a:prstGeom>
                  <a:noFill/>
                  <a:ln w="38100" cmpd="sng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</p:grp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3D79B8A9-CD42-AF47-9E9F-11F2D5E4EDF7}"/>
                    </a:ext>
                  </a:extLst>
                </p:cNvPr>
                <p:cNvCxnSpPr/>
                <p:nvPr/>
              </p:nvCxnSpPr>
              <p:spPr>
                <a:xfrm>
                  <a:off x="3899425" y="196484"/>
                  <a:ext cx="770617" cy="2008066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50000"/>
                    </a:schemeClr>
                  </a:solidFill>
                  <a:headEnd w="lg" len="lg"/>
                  <a:tailEnd type="triangle" w="lg" len="lg"/>
                </a:ln>
                <a:effectLst>
                  <a:glow>
                    <a:schemeClr val="accent1">
                      <a:alpha val="40000"/>
                    </a:scheme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Text Box 2">
                  <a:extLst>
                    <a:ext uri="{FF2B5EF4-FFF2-40B4-BE49-F238E27FC236}">
                      <a16:creationId xmlns:a16="http://schemas.microsoft.com/office/drawing/2014/main" id="{76823361-701C-5A4C-9A37-82CC7198CA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61634" y="531008"/>
                  <a:ext cx="535940" cy="279400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rot="0" vert="horz" wrap="square" lIns="91440" tIns="45720" rIns="91440" bIns="45720" anchor="t" anchorCtr="0">
                  <a:noAutofit/>
                </a:bodyPr>
                <a:lstStyle/>
                <a:p>
                  <a:pPr marL="0" marR="0">
                    <a:lnSpc>
                      <a:spcPct val="107000"/>
                    </a:lnSpc>
                    <a:spcBef>
                      <a:spcPts val="0"/>
                    </a:spcBef>
                    <a:spcAft>
                      <a:spcPts val="800"/>
                    </a:spcAft>
                  </a:pPr>
                  <a:r>
                    <a:rPr lang="en-US" sz="105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time</a:t>
                  </a:r>
                </a:p>
              </p:txBody>
            </p:sp>
          </p:grpSp>
          <p:sp>
            <p:nvSpPr>
              <p:cNvPr id="30" name="Freeform: Shape 12">
                <a:extLst>
                  <a:ext uri="{FF2B5EF4-FFF2-40B4-BE49-F238E27FC236}">
                    <a16:creationId xmlns:a16="http://schemas.microsoft.com/office/drawing/2014/main" id="{D7382C12-BD86-2441-ADE1-A9B1CB3BBCF5}"/>
                  </a:ext>
                </a:extLst>
              </p:cNvPr>
              <p:cNvSpPr/>
              <p:nvPr/>
            </p:nvSpPr>
            <p:spPr>
              <a:xfrm rot="4020557">
                <a:off x="3731290" y="782740"/>
                <a:ext cx="2074520" cy="662234"/>
              </a:xfrm>
              <a:custGeom>
                <a:avLst/>
                <a:gdLst>
                  <a:gd name="connsiteX0" fmla="*/ 0 w 1738116"/>
                  <a:gd name="connsiteY0" fmla="*/ 619700 h 662234"/>
                  <a:gd name="connsiteX1" fmla="*/ 332509 w 1738116"/>
                  <a:gd name="connsiteY1" fmla="*/ 529016 h 662234"/>
                  <a:gd name="connsiteX2" fmla="*/ 498764 w 1738116"/>
                  <a:gd name="connsiteY2" fmla="*/ 24 h 662234"/>
                  <a:gd name="connsiteX3" fmla="*/ 642347 w 1738116"/>
                  <a:gd name="connsiteY3" fmla="*/ 551687 h 662234"/>
                  <a:gd name="connsiteX4" fmla="*/ 906843 w 1738116"/>
                  <a:gd name="connsiteY4" fmla="*/ 649928 h 662234"/>
                  <a:gd name="connsiteX5" fmla="*/ 1738116 w 1738116"/>
                  <a:gd name="connsiteY5" fmla="*/ 657485 h 662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8116" h="662234">
                    <a:moveTo>
                      <a:pt x="0" y="619700"/>
                    </a:moveTo>
                    <a:cubicBezTo>
                      <a:pt x="124691" y="625997"/>
                      <a:pt x="249382" y="632295"/>
                      <a:pt x="332509" y="529016"/>
                    </a:cubicBezTo>
                    <a:cubicBezTo>
                      <a:pt x="415636" y="425737"/>
                      <a:pt x="447124" y="-3754"/>
                      <a:pt x="498764" y="24"/>
                    </a:cubicBezTo>
                    <a:cubicBezTo>
                      <a:pt x="550404" y="3802"/>
                      <a:pt x="574334" y="443370"/>
                      <a:pt x="642347" y="551687"/>
                    </a:cubicBezTo>
                    <a:cubicBezTo>
                      <a:pt x="710360" y="660004"/>
                      <a:pt x="724215" y="632295"/>
                      <a:pt x="906843" y="649928"/>
                    </a:cubicBezTo>
                    <a:cubicBezTo>
                      <a:pt x="1089471" y="667561"/>
                      <a:pt x="1413793" y="662523"/>
                      <a:pt x="1738116" y="657485"/>
                    </a:cubicBez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Text Box 2">
                <a:extLst>
                  <a:ext uri="{FF2B5EF4-FFF2-40B4-BE49-F238E27FC236}">
                    <a16:creationId xmlns:a16="http://schemas.microsoft.com/office/drawing/2014/main" id="{8094F42F-7D24-CD45-8705-4D0B160E19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68713" y="854920"/>
                <a:ext cx="1862132" cy="77739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Gaussian dose rate pulse </a:t>
                </a:r>
                <a:r>
                  <a:rPr lang="en-US" sz="11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in semiconductor,</a:t>
                </a: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peak at 200 ns</a:t>
                </a:r>
              </a:p>
            </p:txBody>
          </p:sp>
        </p:grpSp>
        <p:sp>
          <p:nvSpPr>
            <p:cNvPr id="27" name="Rectangle: Rounded Corners 9">
              <a:extLst>
                <a:ext uri="{FF2B5EF4-FFF2-40B4-BE49-F238E27FC236}">
                  <a16:creationId xmlns:a16="http://schemas.microsoft.com/office/drawing/2014/main" id="{F998E017-AE5C-9249-BD8C-6CB126FD5D48}"/>
                </a:ext>
              </a:extLst>
            </p:cNvPr>
            <p:cNvSpPr/>
            <p:nvPr/>
          </p:nvSpPr>
          <p:spPr>
            <a:xfrm>
              <a:off x="1352708" y="1095769"/>
              <a:ext cx="685914" cy="290860"/>
            </a:xfrm>
            <a:prstGeom prst="roundRect">
              <a:avLst/>
            </a:prstGeom>
            <a:noFill/>
            <a:ln w="38100" cmpd="sng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8" name="Rectangle: Rounded Corners 10">
              <a:extLst>
                <a:ext uri="{FF2B5EF4-FFF2-40B4-BE49-F238E27FC236}">
                  <a16:creationId xmlns:a16="http://schemas.microsoft.com/office/drawing/2014/main" id="{9B4AD5E4-F260-1241-A52E-8206C73EE554}"/>
                </a:ext>
              </a:extLst>
            </p:cNvPr>
            <p:cNvSpPr/>
            <p:nvPr/>
          </p:nvSpPr>
          <p:spPr>
            <a:xfrm>
              <a:off x="1027756" y="309838"/>
              <a:ext cx="685800" cy="290830"/>
            </a:xfrm>
            <a:prstGeom prst="roundRect">
              <a:avLst/>
            </a:prstGeom>
            <a:noFill/>
            <a:ln w="38100" cmpd="sng">
              <a:solidFill>
                <a:schemeClr val="accent4">
                  <a:lumMod val="40000"/>
                  <a:lumOff val="6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D580ED-421C-624A-A8D5-C4918EF93ADC}"/>
              </a:ext>
            </a:extLst>
          </p:cNvPr>
          <p:cNvSpPr txBox="1"/>
          <p:nvPr/>
        </p:nvSpPr>
        <p:spPr>
          <a:xfrm>
            <a:off x="5369559" y="5341804"/>
            <a:ext cx="3115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Top: </a:t>
            </a:r>
            <a:r>
              <a:rPr lang="en-US" sz="1200" dirty="0"/>
              <a:t>PDE simulation of BJT device</a:t>
            </a:r>
          </a:p>
          <a:p>
            <a:r>
              <a:rPr lang="en-US" sz="1200" b="1" dirty="0"/>
              <a:t>Bottom: </a:t>
            </a:r>
            <a:r>
              <a:rPr lang="en-US" sz="1200" dirty="0"/>
              <a:t>Empirical compact/circuit model</a:t>
            </a:r>
          </a:p>
          <a:p>
            <a:r>
              <a:rPr lang="en-US" sz="1200" b="1" dirty="0"/>
              <a:t>Left: </a:t>
            </a:r>
            <a:r>
              <a:rPr lang="en-US" sz="1200" dirty="0"/>
              <a:t>Modeling challenge: impact of radiation on nominal device behavior</a:t>
            </a:r>
            <a:endParaRPr lang="en-US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AD7EEC-3C29-3C41-9CBE-E3BF56D1856D}"/>
              </a:ext>
            </a:extLst>
          </p:cNvPr>
          <p:cNvSpPr txBox="1"/>
          <p:nvPr/>
        </p:nvSpPr>
        <p:spPr>
          <a:xfrm>
            <a:off x="90055" y="6116067"/>
            <a:ext cx="851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Credits: </a:t>
            </a:r>
            <a:r>
              <a:rPr lang="en-US" sz="1200" dirty="0"/>
              <a:t>PIRAMID LDRD, accepted for publication in IEEE SISPAD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57562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9092-82D1-4645-B540-D1DE50D4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3162"/>
            <a:ext cx="8229600" cy="991675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b="1" dirty="0"/>
              <a:t>Intro to ML for scientific discovery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Causal learning and material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AB56-53F6-5D48-BD9C-DE923121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07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C210A-22D8-7D4A-BB15-559667C6AF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760" y="-109598"/>
            <a:ext cx="9144000" cy="1235495"/>
          </a:xfrm>
        </p:spPr>
        <p:txBody>
          <a:bodyPr/>
          <a:lstStyle/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Bridging the Process-Structure-Property gap with ML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A475CF-C49A-CA41-8FDF-D2C5F3970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69823" y="5818901"/>
            <a:ext cx="609600" cy="374650"/>
          </a:xfrm>
        </p:spPr>
        <p:txBody>
          <a:bodyPr/>
          <a:lstStyle/>
          <a:p>
            <a:fld id="{A5E55A7B-7854-E145-92D9-B491DF4BAE2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ACE9D-5A0D-8147-856F-50199DC7BF67}"/>
              </a:ext>
            </a:extLst>
          </p:cNvPr>
          <p:cNvSpPr txBox="1"/>
          <p:nvPr/>
        </p:nvSpPr>
        <p:spPr>
          <a:xfrm>
            <a:off x="110760" y="5069607"/>
            <a:ext cx="8597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Traditional material science:</a:t>
            </a:r>
          </a:p>
          <a:p>
            <a:r>
              <a:rPr lang="en-US" dirty="0"/>
              <a:t>Small numbers of experiments tailored toward simple/tractable models</a:t>
            </a:r>
          </a:p>
          <a:p>
            <a:endParaRPr lang="en-US" dirty="0"/>
          </a:p>
          <a:p>
            <a:r>
              <a:rPr lang="en-US" b="1" dirty="0"/>
              <a:t>Hypothesis:</a:t>
            </a:r>
            <a:r>
              <a:rPr lang="en-US" dirty="0"/>
              <a:t> SciML can help, but exploit </a:t>
            </a:r>
            <a:r>
              <a:rPr lang="en-US" b="1" dirty="0"/>
              <a:t>multimodality</a:t>
            </a:r>
            <a:r>
              <a:rPr lang="en-US" dirty="0"/>
              <a:t> to overcome small data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435E4-9AB8-BAE3-1230-FACB7E3B08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27" t="17302" r="21656" b="22063"/>
          <a:stretch/>
        </p:blipFill>
        <p:spPr>
          <a:xfrm>
            <a:off x="-57721" y="1428986"/>
            <a:ext cx="4312606" cy="2994607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97667FD-4668-6CFF-CF72-28FB305ED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00945" y="1268647"/>
            <a:ext cx="4132295" cy="395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3B94FF0B-8060-C120-65E9-AEF10E0D421C}"/>
              </a:ext>
            </a:extLst>
          </p:cNvPr>
          <p:cNvSpPr/>
          <p:nvPr/>
        </p:nvSpPr>
        <p:spPr>
          <a:xfrm>
            <a:off x="3970925" y="2745272"/>
            <a:ext cx="1086708" cy="501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5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A61D-0303-9848-AB3F-DDCF5B22D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296"/>
            <a:ext cx="8229600" cy="991675"/>
          </a:xfrm>
        </p:spPr>
        <p:txBody>
          <a:bodyPr/>
          <a:lstStyle/>
          <a:p>
            <a:r>
              <a:rPr lang="en-US" dirty="0"/>
              <a:t>Multimodality in advanced manufacturing processes</a:t>
            </a:r>
            <a:br>
              <a:rPr lang="en-US" dirty="0"/>
            </a:br>
            <a:r>
              <a:rPr lang="en-US" sz="1600" b="1" dirty="0"/>
              <a:t>Multimodality: </a:t>
            </a:r>
            <a:r>
              <a:rPr lang="en-US" sz="1600" dirty="0"/>
              <a:t>heterogeneous data</a:t>
            </a:r>
            <a:br>
              <a:rPr lang="en-US" sz="1600" b="1" dirty="0"/>
            </a:br>
            <a:r>
              <a:rPr lang="en-US" sz="1600" b="1" dirty="0"/>
              <a:t>Process parameters: </a:t>
            </a:r>
            <a:r>
              <a:rPr lang="en-US" sz="1600" dirty="0"/>
              <a:t>laser, powder, speed</a:t>
            </a:r>
            <a:br>
              <a:rPr lang="en-US" sz="1600" dirty="0"/>
            </a:br>
            <a:r>
              <a:rPr lang="en-US" sz="1600" b="1" dirty="0"/>
              <a:t>High-fidelity characterization: </a:t>
            </a:r>
            <a:r>
              <a:rPr lang="en-US" sz="1600" dirty="0"/>
              <a:t>microscopy, XRF, XRD, TEM, SEM</a:t>
            </a:r>
            <a:br>
              <a:rPr lang="en-US" sz="1600" dirty="0"/>
            </a:br>
            <a:r>
              <a:rPr lang="en-US" sz="1600" b="1" dirty="0"/>
              <a:t>Low-fidelity signals: </a:t>
            </a:r>
            <a:r>
              <a:rPr lang="en-US" sz="1600" dirty="0"/>
              <a:t>light, sound, images, profilometry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CB5FA-B045-F149-ADC4-0DC2711D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LPBFlayer.m4v" descr="LPBFlayer.m4v">
            <a:hlinkClick r:id="" action="ppaction://media"/>
            <a:extLst>
              <a:ext uri="{FF2B5EF4-FFF2-40B4-BE49-F238E27FC236}">
                <a16:creationId xmlns:a16="http://schemas.microsoft.com/office/drawing/2014/main" id="{09E6F491-6245-2C4E-828B-BF3BCA53F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22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C5056-FDD6-BD4D-BB75-8DD7053F4F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7400" y="1224785"/>
            <a:ext cx="2646241" cy="1537986"/>
          </a:xfrm>
          <a:prstGeom prst="rect">
            <a:avLst/>
          </a:prstGeom>
          <a:ln w="38100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9EE774-D652-A04D-BFFB-4A30206B48A4}"/>
              </a:ext>
            </a:extLst>
          </p:cNvPr>
          <p:cNvSpPr txBox="1">
            <a:spLocks/>
          </p:cNvSpPr>
          <p:nvPr/>
        </p:nvSpPr>
        <p:spPr>
          <a:xfrm>
            <a:off x="920866" y="681564"/>
            <a:ext cx="8803539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100" u="sng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Pre-process</a:t>
            </a:r>
            <a:r>
              <a:rPr lang="en-US" sz="21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        </a:t>
            </a:r>
            <a:r>
              <a:rPr lang="en-US" sz="2100" u="sng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In-process</a:t>
            </a:r>
            <a:r>
              <a:rPr lang="en-US" sz="21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</a:t>
            </a:r>
            <a:r>
              <a:rPr lang="en-US" sz="2100" u="sng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Post-process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7FAE3-4D4E-964B-A6D9-E010D1ED925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54" y="2030397"/>
            <a:ext cx="2037520" cy="1181921"/>
          </a:xfrm>
          <a:prstGeom prst="rect">
            <a:avLst/>
          </a:prstGeom>
          <a:ln w="381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061F0-64D4-FB41-834D-E14E5AFDA0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386"/>
          <a:stretch/>
        </p:blipFill>
        <p:spPr>
          <a:xfrm>
            <a:off x="3020237" y="1128003"/>
            <a:ext cx="2302399" cy="1869418"/>
          </a:xfrm>
          <a:prstGeom prst="rect">
            <a:avLst/>
          </a:prstGeom>
          <a:ln w="28575">
            <a:noFill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89387EB8-BC59-8A4B-8245-34B5B79502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2778" y="3679774"/>
            <a:ext cx="2229590" cy="1080467"/>
          </a:xfrm>
          <a:prstGeom prst="rect">
            <a:avLst/>
          </a:prstGeom>
          <a:ln w="38100"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D7DD53-36A6-E645-86E3-A675021E642C}"/>
              </a:ext>
            </a:extLst>
          </p:cNvPr>
          <p:cNvSpPr txBox="1">
            <a:spLocks/>
          </p:cNvSpPr>
          <p:nvPr/>
        </p:nvSpPr>
        <p:spPr>
          <a:xfrm>
            <a:off x="-851223" y="1897407"/>
            <a:ext cx="3128567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algn="r"/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settings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205D3B-832C-A947-B7ED-4FE138F1DF09}"/>
              </a:ext>
            </a:extLst>
          </p:cNvPr>
          <p:cNvSpPr txBox="1">
            <a:spLocks/>
          </p:cNvSpPr>
          <p:nvPr/>
        </p:nvSpPr>
        <p:spPr>
          <a:xfrm>
            <a:off x="713061" y="4783710"/>
            <a:ext cx="3265054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High-fidelity mod/sim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3171D-F613-EB44-BF8D-341E4A41B711}"/>
              </a:ext>
            </a:extLst>
          </p:cNvPr>
          <p:cNvSpPr txBox="1">
            <a:spLocks/>
          </p:cNvSpPr>
          <p:nvPr/>
        </p:nvSpPr>
        <p:spPr>
          <a:xfrm>
            <a:off x="3540451" y="2994573"/>
            <a:ext cx="3265054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Time-series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95D77C-CE31-8E47-B246-0D8C069180E2}"/>
              </a:ext>
            </a:extLst>
          </p:cNvPr>
          <p:cNvSpPr txBox="1">
            <a:spLocks/>
          </p:cNvSpPr>
          <p:nvPr/>
        </p:nvSpPr>
        <p:spPr>
          <a:xfrm>
            <a:off x="5815488" y="2825118"/>
            <a:ext cx="3265054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Microscopy &amp; Characterization</a:t>
            </a:r>
          </a:p>
        </p:txBody>
      </p:sp>
      <p:pic>
        <p:nvPicPr>
          <p:cNvPr id="14" name="Picture 2" descr="C:\Users\nargiba\Documents\03. presentations\2015 Mexico Thin Films Conf\slides\maps.png">
            <a:extLst>
              <a:ext uri="{FF2B5EF4-FFF2-40B4-BE49-F238E27FC236}">
                <a16:creationId xmlns:a16="http://schemas.microsoft.com/office/drawing/2014/main" id="{7CBC2C2D-E271-664F-B5BE-F839330BE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80440" y="3297833"/>
            <a:ext cx="2432777" cy="1417486"/>
          </a:xfrm>
          <a:prstGeom prst="rect">
            <a:avLst/>
          </a:prstGeom>
          <a:ln w="38100"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DE54915-6E56-674B-B511-9CCA0B8F99E6}"/>
              </a:ext>
            </a:extLst>
          </p:cNvPr>
          <p:cNvSpPr txBox="1">
            <a:spLocks/>
          </p:cNvSpPr>
          <p:nvPr/>
        </p:nvSpPr>
        <p:spPr>
          <a:xfrm>
            <a:off x="5464033" y="4733895"/>
            <a:ext cx="3172973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algn="ctr"/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Property/Performance/Aging Measurements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82E5A7-D6B9-4D46-B871-D57CD0D357C2}"/>
              </a:ext>
            </a:extLst>
          </p:cNvPr>
          <p:cNvSpPr txBox="1">
            <a:spLocks/>
          </p:cNvSpPr>
          <p:nvPr/>
        </p:nvSpPr>
        <p:spPr>
          <a:xfrm>
            <a:off x="2972624" y="4846032"/>
            <a:ext cx="2397624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algn="ctr"/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In-situ characterization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47E49D9-8A8A-BD43-A53E-58B663A041D0}"/>
              </a:ext>
            </a:extLst>
          </p:cNvPr>
          <p:cNvSpPr txBox="1">
            <a:spLocks/>
          </p:cNvSpPr>
          <p:nvPr/>
        </p:nvSpPr>
        <p:spPr>
          <a:xfrm>
            <a:off x="353914" y="3188913"/>
            <a:ext cx="2447449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algn="r"/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Precursor characterization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5F89CC5-F0B9-074D-9D60-0930B699BE6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306" y="1278556"/>
            <a:ext cx="2008386" cy="561167"/>
          </a:xfrm>
          <a:prstGeom prst="rect">
            <a:avLst/>
          </a:prstGeom>
          <a:ln w="38100">
            <a:noFill/>
          </a:ln>
        </p:spPr>
      </p:pic>
      <p:pic>
        <p:nvPicPr>
          <p:cNvPr id="19" name="Picture 2" descr="Machine learning based quantification of synchrotron radiation-induced x-ray  fluorescence measurements—a case study">
            <a:extLst>
              <a:ext uri="{FF2B5EF4-FFF2-40B4-BE49-F238E27FC236}">
                <a16:creationId xmlns:a16="http://schemas.microsoft.com/office/drawing/2014/main" id="{78EE99E8-34F6-5943-8B91-9D10272A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0237" y="3297833"/>
            <a:ext cx="2320606" cy="1524730"/>
          </a:xfrm>
          <a:prstGeom prst="rect">
            <a:avLst/>
          </a:prstGeom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C098B9-AAF6-C6EC-7E1C-26C947C46075}"/>
              </a:ext>
            </a:extLst>
          </p:cNvPr>
          <p:cNvSpPr txBox="1"/>
          <p:nvPr/>
        </p:nvSpPr>
        <p:spPr>
          <a:xfrm>
            <a:off x="1175177" y="5423695"/>
            <a:ext cx="3054381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Sifting through a quantity of modalities beyond limits of human cognition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AF2F7A-F5D7-33FB-1CB3-0B0562C37838}"/>
              </a:ext>
            </a:extLst>
          </p:cNvPr>
          <p:cNvSpPr txBox="1"/>
          <p:nvPr/>
        </p:nvSpPr>
        <p:spPr>
          <a:xfrm>
            <a:off x="4688614" y="5506692"/>
            <a:ext cx="3054381" cy="5847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Mix of modalities amenable to first principles modeling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17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76371-1226-3330-9097-7D49C3AF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7" y="0"/>
            <a:ext cx="8229600" cy="991675"/>
          </a:xfrm>
        </p:spPr>
        <p:txBody>
          <a:bodyPr/>
          <a:lstStyle/>
          <a:p>
            <a:r>
              <a:rPr lang="en-US" dirty="0"/>
              <a:t>Beyond ”black box ML” for material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6E610-1891-B21A-ED34-CDCF97AE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75715-4FAD-5F62-DD71-528923818418}"/>
              </a:ext>
            </a:extLst>
          </p:cNvPr>
          <p:cNvSpPr txBox="1"/>
          <p:nvPr/>
        </p:nvSpPr>
        <p:spPr>
          <a:xfrm>
            <a:off x="1203767" y="5347316"/>
            <a:ext cx="6412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 scientists say AI (as opposed to ML) often they envision modular reasoning and cause/effect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(e.g. Olson Diagram)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6C516-779D-62A9-7614-01329A3E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59" y="864353"/>
            <a:ext cx="6066983" cy="4396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D0249E-4C26-FB66-D11D-ACD7DC031239}"/>
              </a:ext>
            </a:extLst>
          </p:cNvPr>
          <p:cNvSpPr txBox="1"/>
          <p:nvPr/>
        </p:nvSpPr>
        <p:spPr>
          <a:xfrm>
            <a:off x="0" y="6153150"/>
            <a:ext cx="7292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Ghosh. </a:t>
            </a:r>
            <a:r>
              <a:rPr lang="en-US" sz="1200" i="1" dirty="0">
                <a:solidFill>
                  <a:srgbClr val="111111"/>
                </a:solidFill>
                <a:latin typeface="Roboto" panose="02000000000000000000" pitchFamily="2" charset="0"/>
              </a:rPr>
              <a:t>Journal of Phase Equilibria.</a:t>
            </a:r>
            <a:r>
              <a:rPr lang="en-US" sz="1200" dirty="0">
                <a:solidFill>
                  <a:srgbClr val="111111"/>
                </a:solidFill>
                <a:latin typeface="Roboto" panose="02000000000000000000" pitchFamily="2" charset="0"/>
              </a:rPr>
              <a:t> 2002</a:t>
            </a:r>
            <a:endParaRPr lang="en-US" sz="1200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algn="l"/>
            <a:br>
              <a:rPr lang="en-US" sz="1200" b="0" i="0" dirty="0">
                <a:solidFill>
                  <a:srgbClr val="111111"/>
                </a:solidFill>
                <a:effectLst/>
                <a:latin typeface="var(--nova-font-family-sans-serif)"/>
              </a:rPr>
            </a:br>
            <a:endParaRPr lang="en-US" sz="1200" b="0" i="0" dirty="0">
              <a:solidFill>
                <a:srgbClr val="111111"/>
              </a:solidFill>
              <a:effectLst/>
              <a:latin typeface="var(--nova-font-family-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1938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F9092-82D1-4645-B540-D1DE50D4C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33162"/>
            <a:ext cx="8229600" cy="991675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b="1" dirty="0"/>
              <a:t>Intro to data-driven modeling</a:t>
            </a:r>
            <a:br>
              <a:rPr lang="en-US" b="1" dirty="0"/>
            </a:br>
            <a:br>
              <a:rPr lang="en-US" dirty="0"/>
            </a:br>
            <a:r>
              <a:rPr lang="en-US" dirty="0"/>
              <a:t>Some data-driven modeling (DDM) </a:t>
            </a:r>
            <a:br>
              <a:rPr lang="en-US" dirty="0"/>
            </a:br>
            <a:r>
              <a:rPr lang="en-US" dirty="0"/>
              <a:t>exemplar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2AB56-53F6-5D48-BD9C-DE9231213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82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0B16C-DE55-3ACC-FB93-2E90BE2D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3F1C60-B5E6-1588-3113-D2A5B463C44A}"/>
              </a:ext>
            </a:extLst>
          </p:cNvPr>
          <p:cNvSpPr txBox="1">
            <a:spLocks/>
          </p:cNvSpPr>
          <p:nvPr/>
        </p:nvSpPr>
        <p:spPr>
          <a:xfrm>
            <a:off x="199538" y="221616"/>
            <a:ext cx="10521047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2060"/>
                </a:solidFill>
              </a:rPr>
              <a:t>What do we mean by multimodal deep learning?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C4299-43F0-13A8-AA39-ED22DD5A40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19" y="963461"/>
            <a:ext cx="2834103" cy="28564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5C0EC42-8479-FA4C-5ADE-9FF4DFABC3DE}"/>
              </a:ext>
            </a:extLst>
          </p:cNvPr>
          <p:cNvGrpSpPr/>
          <p:nvPr/>
        </p:nvGrpSpPr>
        <p:grpSpPr>
          <a:xfrm>
            <a:off x="3718614" y="2728080"/>
            <a:ext cx="2396480" cy="2431448"/>
            <a:chOff x="4001151" y="1207234"/>
            <a:chExt cx="4572001" cy="44234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41053-30C1-4779-24CF-9F47CB59A350}"/>
                </a:ext>
              </a:extLst>
            </p:cNvPr>
            <p:cNvSpPr txBox="1"/>
            <p:nvPr/>
          </p:nvSpPr>
          <p:spPr>
            <a:xfrm>
              <a:off x="4001151" y="3838932"/>
              <a:ext cx="4572001" cy="179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High-Fidelity Modalities</a:t>
              </a:r>
            </a:p>
            <a:p>
              <a:pPr algn="ctr"/>
              <a:r>
                <a:rPr lang="en-US" sz="1100" dirty="0"/>
                <a:t>Classical material characterization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b="1" dirty="0"/>
                <a:t>e.g. microscopy (physical), direct simulation (synthetic)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A7763E-434F-415A-65F3-6C4CA429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7151" y="1297487"/>
              <a:ext cx="1356140" cy="13811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E902AC-6412-1A39-1697-360D2DC48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5565" y="1544546"/>
              <a:ext cx="1356140" cy="13811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EDED10-7079-2BF1-FA54-395DF09B2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3977" y="1832785"/>
              <a:ext cx="1356140" cy="13811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0BFE98-43D1-74C4-D631-D51C5354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9737" y="2189482"/>
              <a:ext cx="1744756" cy="1258745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AF785E-F8FB-8EF2-4040-0A17EBFC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3994" y="1207234"/>
              <a:ext cx="1344315" cy="13811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E0267F-7BA6-D726-DEE9-54D622FAD22B}"/>
              </a:ext>
            </a:extLst>
          </p:cNvPr>
          <p:cNvGrpSpPr/>
          <p:nvPr/>
        </p:nvGrpSpPr>
        <p:grpSpPr>
          <a:xfrm>
            <a:off x="6414502" y="2577627"/>
            <a:ext cx="2590973" cy="2581902"/>
            <a:chOff x="7878444" y="1345718"/>
            <a:chExt cx="4248820" cy="36966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640717-527B-D07F-BBA2-2F5DC005C9F0}"/>
                </a:ext>
              </a:extLst>
            </p:cNvPr>
            <p:cNvSpPr txBox="1"/>
            <p:nvPr/>
          </p:nvSpPr>
          <p:spPr>
            <a:xfrm>
              <a:off x="7878446" y="3632239"/>
              <a:ext cx="4248818" cy="1410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High-Throughput Modalities</a:t>
              </a:r>
              <a:br>
                <a:rPr lang="en-US" sz="1400" b="1" u="sng" dirty="0"/>
              </a:br>
              <a:r>
                <a:rPr lang="en-US" sz="1100" dirty="0"/>
                <a:t>Unconventional measurements</a:t>
              </a:r>
            </a:p>
            <a:p>
              <a:pPr algn="ctr"/>
              <a:r>
                <a:rPr lang="en-US" sz="1100" dirty="0"/>
                <a:t> </a:t>
              </a:r>
            </a:p>
            <a:p>
              <a:pPr algn="ctr"/>
              <a:r>
                <a:rPr lang="en-US" sz="1100" b="1" dirty="0"/>
                <a:t>e.g. spectroscopy, electrical signals, sound, photographs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50BCAF-F550-01AE-484F-71EE587F7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466279" y="1770761"/>
              <a:ext cx="1453596" cy="1472138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7" name="Picture 2" descr="DIY Chemistry: Teach Yourself Electroplating">
              <a:extLst>
                <a:ext uri="{FF2B5EF4-FFF2-40B4-BE49-F238E27FC236}">
                  <a16:creationId xmlns:a16="http://schemas.microsoft.com/office/drawing/2014/main" id="{62EEA29C-A997-2D45-110A-20BBF1A10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8444" y="1345718"/>
              <a:ext cx="1334621" cy="133462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27B575-B569-6A45-22BF-C4175AE3EAF9}"/>
                </a:ext>
              </a:extLst>
            </p:cNvPr>
            <p:cNvGrpSpPr/>
            <p:nvPr/>
          </p:nvGrpSpPr>
          <p:grpSpPr>
            <a:xfrm>
              <a:off x="8173510" y="2045151"/>
              <a:ext cx="1538990" cy="1488774"/>
              <a:chOff x="391848" y="991014"/>
              <a:chExt cx="1883888" cy="190161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DA21EE3-42E5-CA32-4AD0-10C55EE63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1848" y="991014"/>
                <a:ext cx="1356140" cy="1356139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141BE9C-A9B4-8741-53B1-1C6F74328A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1184" y="1242594"/>
                <a:ext cx="1325217" cy="1316384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770D64-33E0-CFA0-301F-DEF1908DD2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19597" y="1536486"/>
                <a:ext cx="1356139" cy="1356138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A8DA61-D02D-90BB-52C1-26265C37288E}"/>
              </a:ext>
            </a:extLst>
          </p:cNvPr>
          <p:cNvSpPr txBox="1"/>
          <p:nvPr/>
        </p:nvSpPr>
        <p:spPr>
          <a:xfrm>
            <a:off x="0" y="4159053"/>
            <a:ext cx="320389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Traditional Multimodality</a:t>
            </a:r>
          </a:p>
          <a:p>
            <a:pPr algn="ctr"/>
            <a:r>
              <a:rPr lang="en-US" sz="1100" dirty="0"/>
              <a:t>Assimilate heterogeneous data sources so they’re greater than sum of their parts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b="1" dirty="0"/>
              <a:t>e.g. audio + text to generate</a:t>
            </a:r>
          </a:p>
          <a:p>
            <a:pPr algn="ctr"/>
            <a:r>
              <a:rPr lang="en-US" sz="1100" b="1" dirty="0"/>
              <a:t>automatic subtitles</a:t>
            </a:r>
          </a:p>
        </p:txBody>
      </p:sp>
      <p:pic>
        <p:nvPicPr>
          <p:cNvPr id="25" name="Picture 2" descr="British metal 3D printer manufacturer Renishaw to create high-speed  aerospace turbines - 3D Printing Industry">
            <a:extLst>
              <a:ext uri="{FF2B5EF4-FFF2-40B4-BE49-F238E27FC236}">
                <a16:creationId xmlns:a16="http://schemas.microsoft.com/office/drawing/2014/main" id="{43CF3AE4-34E8-FC03-88DF-37DF949E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8842" y="772820"/>
            <a:ext cx="2058141" cy="136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E831D0-7F58-A6D0-3DA1-DE9D2C05745E}"/>
              </a:ext>
            </a:extLst>
          </p:cNvPr>
          <p:cNvSpPr txBox="1"/>
          <p:nvPr/>
        </p:nvSpPr>
        <p:spPr>
          <a:xfrm>
            <a:off x="812320" y="5785955"/>
            <a:ext cx="749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AI4SS + AI@DOE workshops denote multimodal scientific data a top opportunity for scientific impact across DOE in next 5-10 years</a:t>
            </a:r>
          </a:p>
        </p:txBody>
      </p:sp>
      <p:sp>
        <p:nvSpPr>
          <p:cNvPr id="31" name="Curved Right Arrow 30">
            <a:extLst>
              <a:ext uri="{FF2B5EF4-FFF2-40B4-BE49-F238E27FC236}">
                <a16:creationId xmlns:a16="http://schemas.microsoft.com/office/drawing/2014/main" id="{B8C11EF2-CBD2-8FBB-B5B4-D8DC5AC4B875}"/>
              </a:ext>
            </a:extLst>
          </p:cNvPr>
          <p:cNvSpPr/>
          <p:nvPr/>
        </p:nvSpPr>
        <p:spPr>
          <a:xfrm>
            <a:off x="4017522" y="1587898"/>
            <a:ext cx="647075" cy="995423"/>
          </a:xfrm>
          <a:prstGeom prst="curv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>
            <a:extLst>
              <a:ext uri="{FF2B5EF4-FFF2-40B4-BE49-F238E27FC236}">
                <a16:creationId xmlns:a16="http://schemas.microsoft.com/office/drawing/2014/main" id="{9922BFC4-987C-DFD3-B68C-97EF13A23CBD}"/>
              </a:ext>
            </a:extLst>
          </p:cNvPr>
          <p:cNvSpPr/>
          <p:nvPr/>
        </p:nvSpPr>
        <p:spPr>
          <a:xfrm flipH="1">
            <a:off x="7862018" y="1587898"/>
            <a:ext cx="647075" cy="995423"/>
          </a:xfrm>
          <a:prstGeom prst="curv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EE970-06BB-02E6-7607-0B796B5EAF43}"/>
              </a:ext>
            </a:extLst>
          </p:cNvPr>
          <p:cNvSpPr txBox="1"/>
          <p:nvPr/>
        </p:nvSpPr>
        <p:spPr>
          <a:xfrm>
            <a:off x="18675" y="6641519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Shi, Y., Siddharth, N., Paige, B. and Torr, P.H., 2019. Variational mixture-of-experts autoencoders for multi-modal deep generative models. </a:t>
            </a:r>
            <a:r>
              <a:rPr lang="en-US" sz="800" i="1" dirty="0" err="1"/>
              <a:t>arXiv</a:t>
            </a:r>
            <a:r>
              <a:rPr lang="en-US" sz="800" i="1" dirty="0"/>
              <a:t> preprint arXiv:1911.03393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70716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3BDF0-621F-404A-ACBA-686B3877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-165638"/>
            <a:ext cx="8229600" cy="991675"/>
          </a:xfrm>
        </p:spPr>
        <p:txBody>
          <a:bodyPr/>
          <a:lstStyle/>
          <a:p>
            <a:r>
              <a:rPr lang="en-US" dirty="0"/>
              <a:t>Beyond Fingerprinting Grand Challenge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B47C3-6496-854C-B778-A6E0EE5F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49DE1BA-3A4F-2F0B-71F4-5DC539F92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7427" y="2693065"/>
            <a:ext cx="1743557" cy="13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rofilometer1 - Sequence 01.mp4" descr="profilometer1 - Sequence 01.mp4">
            <a:hlinkClick r:id="" action="ppaction://media"/>
            <a:extLst>
              <a:ext uri="{FF2B5EF4-FFF2-40B4-BE49-F238E27FC236}">
                <a16:creationId xmlns:a16="http://schemas.microsoft.com/office/drawing/2014/main" id="{6D57347C-726E-CD12-D110-F4595547C5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905" t="21266" r="17500" b="14467"/>
          <a:stretch/>
        </p:blipFill>
        <p:spPr>
          <a:xfrm>
            <a:off x="383335" y="679056"/>
            <a:ext cx="3600284" cy="1925468"/>
          </a:xfrm>
          <a:prstGeom prst="rect">
            <a:avLst/>
          </a:prstGeom>
        </p:spPr>
      </p:pic>
      <p:pic>
        <p:nvPicPr>
          <p:cNvPr id="7" name="Picture 2" descr="Image preview">
            <a:extLst>
              <a:ext uri="{FF2B5EF4-FFF2-40B4-BE49-F238E27FC236}">
                <a16:creationId xmlns:a16="http://schemas.microsoft.com/office/drawing/2014/main" id="{72B7AFD0-6C1C-E005-07EF-AF5FD5F78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3335" y="2693066"/>
            <a:ext cx="1811392" cy="13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44EA3E-1B67-9858-6864-C93E5DB07135}"/>
              </a:ext>
            </a:extLst>
          </p:cNvPr>
          <p:cNvSpPr txBox="1"/>
          <p:nvPr/>
        </p:nvSpPr>
        <p:spPr>
          <a:xfrm>
            <a:off x="6030587" y="2818090"/>
            <a:ext cx="2150772" cy="13234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Multimodal</a:t>
            </a:r>
            <a:r>
              <a:rPr lang="en-US" sz="1600" dirty="0"/>
              <a:t> machine learning framework for combining modalities and optimal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68C037-7062-A7C6-1CAA-86EC4936AEA4}"/>
              </a:ext>
            </a:extLst>
          </p:cNvPr>
          <p:cNvSpPr txBox="1"/>
          <p:nvPr/>
        </p:nvSpPr>
        <p:spPr>
          <a:xfrm>
            <a:off x="376075" y="4184806"/>
            <a:ext cx="2235457" cy="92333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High-throughput fabrication and </a:t>
            </a:r>
            <a:r>
              <a:rPr lang="en-US" b="1" dirty="0"/>
              <a:t>multimodal </a:t>
            </a:r>
            <a:r>
              <a:rPr lang="en-US" dirty="0"/>
              <a:t>testing</a:t>
            </a:r>
            <a:endParaRPr lang="en-US" sz="1600" b="1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F01C73B-2E64-0E07-E2A1-EDCC7B734D13}"/>
              </a:ext>
            </a:extLst>
          </p:cNvPr>
          <p:cNvGrpSpPr/>
          <p:nvPr/>
        </p:nvGrpSpPr>
        <p:grpSpPr>
          <a:xfrm>
            <a:off x="3784922" y="4625466"/>
            <a:ext cx="4975743" cy="1860382"/>
            <a:chOff x="945774" y="909115"/>
            <a:chExt cx="7091430" cy="285896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E271DB-6104-C188-CD4E-A221D012F611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>
              <a:off x="4094070" y="2706284"/>
              <a:ext cx="33565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C3B7C88-D8C5-0745-2EC1-8292295C3B45}"/>
                </a:ext>
              </a:extLst>
            </p:cNvPr>
            <p:cNvCxnSpPr>
              <a:cxnSpLocks/>
              <a:endCxn id="27" idx="2"/>
            </p:cNvCxnSpPr>
            <p:nvPr/>
          </p:nvCxnSpPr>
          <p:spPr>
            <a:xfrm>
              <a:off x="3020893" y="1507568"/>
              <a:ext cx="258692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C81178-1EFA-EBE9-2930-8C072EFF235E}"/>
                </a:ext>
              </a:extLst>
            </p:cNvPr>
            <p:cNvGrpSpPr/>
            <p:nvPr/>
          </p:nvGrpSpPr>
          <p:grpSpPr>
            <a:xfrm>
              <a:off x="1788337" y="909115"/>
              <a:ext cx="1232554" cy="2390668"/>
              <a:chOff x="1643738" y="1085389"/>
              <a:chExt cx="2160192" cy="429816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DA2714B-6E3F-1BDF-981F-33C2FEDB6068}"/>
                  </a:ext>
                </a:extLst>
              </p:cNvPr>
              <p:cNvSpPr/>
              <p:nvPr/>
            </p:nvSpPr>
            <p:spPr>
              <a:xfrm>
                <a:off x="1643738" y="1085389"/>
                <a:ext cx="2160192" cy="4298167"/>
              </a:xfrm>
              <a:prstGeom prst="rect">
                <a:avLst/>
              </a:prstGeom>
              <a:noFill/>
              <a:ln w="571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1FC7226E-CA3E-8A43-1436-FFC495F09C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82225" y="1193604"/>
                <a:ext cx="1356139" cy="1356141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2A708CF7-FBA8-22A4-BB51-47E4656AF0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061562" y="1445186"/>
                <a:ext cx="1325216" cy="1316385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pic>
            <p:nvPicPr>
              <p:cNvPr id="4096" name="Picture 4095">
                <a:extLst>
                  <a:ext uri="{FF2B5EF4-FFF2-40B4-BE49-F238E27FC236}">
                    <a16:creationId xmlns:a16="http://schemas.microsoft.com/office/drawing/2014/main" id="{C214A356-2952-1ACB-05F8-A01BCFBDE7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309976" y="1739076"/>
                <a:ext cx="1356139" cy="1356141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</p:grpSp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869DAFB3-242B-729F-C36B-2E87F0CC4E96}"/>
                </a:ext>
              </a:extLst>
            </p:cNvPr>
            <p:cNvSpPr/>
            <p:nvPr/>
          </p:nvSpPr>
          <p:spPr>
            <a:xfrm rot="5400000">
              <a:off x="3284626" y="1100326"/>
              <a:ext cx="804400" cy="814483"/>
            </a:xfrm>
            <a:prstGeom prst="trapezoid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2281EE99-00ED-FD2A-10E9-A40631F5F6BC}"/>
                </a:ext>
              </a:extLst>
            </p:cNvPr>
            <p:cNvSpPr/>
            <p:nvPr/>
          </p:nvSpPr>
          <p:spPr>
            <a:xfrm rot="5400000">
              <a:off x="3284628" y="2299042"/>
              <a:ext cx="804400" cy="814483"/>
            </a:xfrm>
            <a:prstGeom prst="trapezoid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11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55A0D27-D635-8405-5936-56ADF62F7BAC}"/>
                </a:ext>
              </a:extLst>
            </p:cNvPr>
            <p:cNvSpPr/>
            <p:nvPr/>
          </p:nvSpPr>
          <p:spPr>
            <a:xfrm>
              <a:off x="4250946" y="1947177"/>
              <a:ext cx="313506" cy="305187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6AE8E4A-C50B-A7EA-11A7-F9D662B4E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5149" y="2015670"/>
              <a:ext cx="165099" cy="158750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67F7CAC-4D09-EF04-BF89-71CE4264FECF}"/>
                </a:ext>
              </a:extLst>
            </p:cNvPr>
            <p:cNvSpPr/>
            <p:nvPr/>
          </p:nvSpPr>
          <p:spPr>
            <a:xfrm>
              <a:off x="4754888" y="1959935"/>
              <a:ext cx="313506" cy="305187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641ECAE-D78E-95C8-C442-72E355F5DBAE}"/>
                </a:ext>
              </a:extLst>
            </p:cNvPr>
            <p:cNvCxnSpPr>
              <a:cxnSpLocks/>
            </p:cNvCxnSpPr>
            <p:nvPr/>
          </p:nvCxnSpPr>
          <p:spPr>
            <a:xfrm>
              <a:off x="3020893" y="2730102"/>
              <a:ext cx="258692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4F9AFC6-7BC0-1F64-1ECB-3FE16F21DF99}"/>
                </a:ext>
              </a:extLst>
            </p:cNvPr>
            <p:cNvCxnSpPr>
              <a:cxnSpLocks/>
              <a:endCxn id="32" idx="4"/>
            </p:cNvCxnSpPr>
            <p:nvPr/>
          </p:nvCxnSpPr>
          <p:spPr>
            <a:xfrm flipH="1" flipV="1">
              <a:off x="4407699" y="2252364"/>
              <a:ext cx="9100" cy="45392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8B0BFB6-79DF-B88E-2E93-3277B70D0D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07699" y="1512868"/>
              <a:ext cx="0" cy="4222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212D0B5C-DCF8-EF4F-A32C-D3C1EEE88762}"/>
                </a:ext>
              </a:extLst>
            </p:cNvPr>
            <p:cNvCxnSpPr>
              <a:cxnSpLocks/>
              <a:stCxn id="27" idx="0"/>
            </p:cNvCxnSpPr>
            <p:nvPr/>
          </p:nvCxnSpPr>
          <p:spPr>
            <a:xfrm>
              <a:off x="4094068" y="1507568"/>
              <a:ext cx="32268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CFB4D5A-42DB-5BFC-45CA-773EC66DFCA8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4564451" y="2099771"/>
              <a:ext cx="190437" cy="127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9AE8AD-67F4-ED63-692A-3DD5EABA9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5447" y="2150962"/>
              <a:ext cx="1056812" cy="1070294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5511F4-1CDA-D004-B6D0-4EB4C2D95AFB}"/>
                </a:ext>
              </a:extLst>
            </p:cNvPr>
            <p:cNvSpPr/>
            <p:nvPr/>
          </p:nvSpPr>
          <p:spPr>
            <a:xfrm>
              <a:off x="4754888" y="2593544"/>
              <a:ext cx="313506" cy="305187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45" name="Trapezoid 44">
              <a:extLst>
                <a:ext uri="{FF2B5EF4-FFF2-40B4-BE49-F238E27FC236}">
                  <a16:creationId xmlns:a16="http://schemas.microsoft.com/office/drawing/2014/main" id="{A9C64020-9A5F-3000-3EC7-6FAB8A99447A}"/>
                </a:ext>
              </a:extLst>
            </p:cNvPr>
            <p:cNvSpPr/>
            <p:nvPr/>
          </p:nvSpPr>
          <p:spPr>
            <a:xfrm rot="16200000">
              <a:off x="5427541" y="1099297"/>
              <a:ext cx="804401" cy="814483"/>
            </a:xfrm>
            <a:prstGeom prst="trapezoid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sz="1100" b="1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25A9312-E680-D993-B1E3-D4F037AD1EE3}"/>
                </a:ext>
              </a:extLst>
            </p:cNvPr>
            <p:cNvCxnSpPr>
              <a:cxnSpLocks/>
              <a:stCxn id="44" idx="7"/>
              <a:endCxn id="45" idx="0"/>
            </p:cNvCxnSpPr>
            <p:nvPr/>
          </p:nvCxnSpPr>
          <p:spPr>
            <a:xfrm flipV="1">
              <a:off x="5022482" y="1506538"/>
              <a:ext cx="400018" cy="1131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F374CC0-7610-4864-0FD6-2CF1A9CE0409}"/>
                </a:ext>
              </a:extLst>
            </p:cNvPr>
            <p:cNvCxnSpPr>
              <a:cxnSpLocks/>
              <a:stCxn id="45" idx="0"/>
              <a:endCxn id="34" idx="6"/>
            </p:cNvCxnSpPr>
            <p:nvPr/>
          </p:nvCxnSpPr>
          <p:spPr>
            <a:xfrm flipH="1">
              <a:off x="5068394" y="1506538"/>
              <a:ext cx="354106" cy="605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143DC77-E0B9-C985-8553-6C288C944C8F}"/>
                </a:ext>
              </a:extLst>
            </p:cNvPr>
            <p:cNvCxnSpPr>
              <a:cxnSpLocks/>
              <a:stCxn id="49" idx="1"/>
              <a:endCxn id="34" idx="6"/>
            </p:cNvCxnSpPr>
            <p:nvPr/>
          </p:nvCxnSpPr>
          <p:spPr>
            <a:xfrm flipH="1" flipV="1">
              <a:off x="5068394" y="2112529"/>
              <a:ext cx="343023" cy="6489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E5CD3CD-7EB5-034E-4948-0539AABDFB81}"/>
                </a:ext>
              </a:extLst>
            </p:cNvPr>
            <p:cNvSpPr/>
            <p:nvPr/>
          </p:nvSpPr>
          <p:spPr>
            <a:xfrm>
              <a:off x="5411417" y="2429600"/>
              <a:ext cx="814483" cy="66382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F1C008F-25EF-6E42-EBAE-426A54D8F506}"/>
                </a:ext>
              </a:extLst>
            </p:cNvPr>
            <p:cNvSpPr txBox="1"/>
            <p:nvPr/>
          </p:nvSpPr>
          <p:spPr>
            <a:xfrm>
              <a:off x="945774" y="3345220"/>
              <a:ext cx="1671180" cy="402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100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5C50ADB-6353-FFC0-BD85-F0A9A72ADECB}"/>
                </a:ext>
              </a:extLst>
            </p:cNvPr>
            <p:cNvGrpSpPr/>
            <p:nvPr/>
          </p:nvGrpSpPr>
          <p:grpSpPr>
            <a:xfrm>
              <a:off x="6595301" y="915186"/>
              <a:ext cx="1232554" cy="2390668"/>
              <a:chOff x="6332959" y="981806"/>
              <a:chExt cx="1232554" cy="2390668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C709212C-3AC4-C2D9-A0E9-DE4621E7DF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2156" y="2219814"/>
                <a:ext cx="994159" cy="1074569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E1A64A26-18E0-6536-6B75-94B2590EEFB3}"/>
                  </a:ext>
                </a:extLst>
              </p:cNvPr>
              <p:cNvGrpSpPr/>
              <p:nvPr/>
            </p:nvGrpSpPr>
            <p:grpSpPr>
              <a:xfrm>
                <a:off x="6332959" y="981806"/>
                <a:ext cx="1232554" cy="2390668"/>
                <a:chOff x="551421" y="1085386"/>
                <a:chExt cx="2160191" cy="4298167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71E17C2-3DCA-0123-97E0-EF5ACF67A9D8}"/>
                    </a:ext>
                  </a:extLst>
                </p:cNvPr>
                <p:cNvSpPr/>
                <p:nvPr/>
              </p:nvSpPr>
              <p:spPr>
                <a:xfrm>
                  <a:off x="551421" y="1085386"/>
                  <a:ext cx="2160191" cy="4298167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9B0F8B95-6B0D-6EF3-89CD-209DC8431A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89909" y="1193602"/>
                  <a:ext cx="1356140" cy="1356139"/>
                </a:xfrm>
                <a:prstGeom prst="rect">
                  <a:avLst/>
                </a:prstGeom>
                <a:ln w="38100">
                  <a:solidFill>
                    <a:srgbClr val="002060"/>
                  </a:solidFill>
                </a:ln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FDFA703A-3771-FC5D-AFA8-C806DB0883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69245" y="1445182"/>
                  <a:ext cx="1325217" cy="1316384"/>
                </a:xfrm>
                <a:prstGeom prst="rect">
                  <a:avLst/>
                </a:prstGeom>
                <a:ln w="38100">
                  <a:solidFill>
                    <a:srgbClr val="002060"/>
                  </a:solidFill>
                </a:ln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36965DDC-A9F3-FF05-7C5B-6DA0BA5192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217658" y="1739074"/>
                  <a:ext cx="1356140" cy="1356139"/>
                </a:xfrm>
                <a:prstGeom prst="rect">
                  <a:avLst/>
                </a:prstGeom>
                <a:ln w="38100">
                  <a:solidFill>
                    <a:srgbClr val="002060"/>
                  </a:solidFill>
                </a:ln>
              </p:spPr>
            </p:pic>
          </p:grpSp>
        </p:grp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2AB27FF-2921-2AF8-D1D0-1CF4943EBAB2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6225900" y="2761511"/>
              <a:ext cx="369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EF94761-2F7F-457F-1E7F-614AD12C996F}"/>
                </a:ext>
              </a:extLst>
            </p:cNvPr>
            <p:cNvCxnSpPr>
              <a:cxnSpLocks/>
              <a:stCxn id="45" idx="2"/>
            </p:cNvCxnSpPr>
            <p:nvPr/>
          </p:nvCxnSpPr>
          <p:spPr>
            <a:xfrm>
              <a:off x="6236983" y="1506538"/>
              <a:ext cx="3801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DF673E0-0400-D638-5DDC-533892931DD8}"/>
                </a:ext>
              </a:extLst>
            </p:cNvPr>
            <p:cNvSpPr txBox="1"/>
            <p:nvPr/>
          </p:nvSpPr>
          <p:spPr>
            <a:xfrm>
              <a:off x="6366024" y="3366045"/>
              <a:ext cx="1671180" cy="4020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1100" dirty="0"/>
            </a:p>
          </p:txBody>
        </p:sp>
      </p:grpSp>
      <p:sp>
        <p:nvSpPr>
          <p:cNvPr id="4107" name="Bent Arrow 4106">
            <a:extLst>
              <a:ext uri="{FF2B5EF4-FFF2-40B4-BE49-F238E27FC236}">
                <a16:creationId xmlns:a16="http://schemas.microsoft.com/office/drawing/2014/main" id="{CA914A08-4A82-3252-7B90-6081F7C100D6}"/>
              </a:ext>
            </a:extLst>
          </p:cNvPr>
          <p:cNvSpPr/>
          <p:nvPr/>
        </p:nvSpPr>
        <p:spPr>
          <a:xfrm rot="5400000">
            <a:off x="4428946" y="3096343"/>
            <a:ext cx="798381" cy="913837"/>
          </a:xfrm>
          <a:prstGeom prst="ben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08" name="Bent Arrow 4107">
            <a:extLst>
              <a:ext uri="{FF2B5EF4-FFF2-40B4-BE49-F238E27FC236}">
                <a16:creationId xmlns:a16="http://schemas.microsoft.com/office/drawing/2014/main" id="{0E7A2D69-9619-2B71-617C-8B9F9BA5D09A}"/>
              </a:ext>
            </a:extLst>
          </p:cNvPr>
          <p:cNvSpPr/>
          <p:nvPr/>
        </p:nvSpPr>
        <p:spPr>
          <a:xfrm rot="16200000">
            <a:off x="3087011" y="4376025"/>
            <a:ext cx="798381" cy="913837"/>
          </a:xfrm>
          <a:prstGeom prst="ben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C87D04-6251-9C71-A99B-0847F6C51194}"/>
              </a:ext>
            </a:extLst>
          </p:cNvPr>
          <p:cNvSpPr txBox="1"/>
          <p:nvPr/>
        </p:nvSpPr>
        <p:spPr>
          <a:xfrm>
            <a:off x="5687229" y="993732"/>
            <a:ext cx="2806700" cy="923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PI: </a:t>
            </a:r>
            <a:r>
              <a:rPr lang="en-US" dirty="0"/>
              <a:t>Brad Boyce</a:t>
            </a:r>
          </a:p>
          <a:p>
            <a:pPr algn="ctr"/>
            <a:r>
              <a:rPr lang="en-US" b="1" dirty="0"/>
              <a:t>co-PI: </a:t>
            </a:r>
            <a:r>
              <a:rPr lang="en-US" dirty="0"/>
              <a:t>Remi </a:t>
            </a:r>
            <a:r>
              <a:rPr lang="en-US" dirty="0" err="1"/>
              <a:t>Dingreville</a:t>
            </a:r>
            <a:endParaRPr lang="en-US" dirty="0"/>
          </a:p>
          <a:p>
            <a:pPr algn="ctr"/>
            <a:r>
              <a:rPr lang="en-US" b="1" dirty="0"/>
              <a:t>AI team lead: </a:t>
            </a:r>
            <a:r>
              <a:rPr lang="en-US" dirty="0"/>
              <a:t>Trask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FA2687-DDC7-575A-D577-4092045642B1}"/>
              </a:ext>
            </a:extLst>
          </p:cNvPr>
          <p:cNvSpPr txBox="1"/>
          <p:nvPr/>
        </p:nvSpPr>
        <p:spPr>
          <a:xfrm>
            <a:off x="4798642" y="1932830"/>
            <a:ext cx="4583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Process to structure to property</a:t>
            </a:r>
          </a:p>
          <a:p>
            <a:pPr algn="ctr"/>
            <a:r>
              <a:rPr lang="en-US" b="1" dirty="0"/>
              <a:t>in massive parameter 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04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C69CA-B793-3143-94DA-864E9132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43" y="-124364"/>
            <a:ext cx="8229600" cy="991675"/>
          </a:xfrm>
        </p:spPr>
        <p:txBody>
          <a:bodyPr/>
          <a:lstStyle/>
          <a:p>
            <a:r>
              <a:rPr lang="en-US" dirty="0"/>
              <a:t>PIMA – physics-informed multimodal autoencoder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FFEF9-E5E3-2744-9EA2-5EC07FEA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2A533B-960E-E042-B87A-863A494ECA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832" y="3924067"/>
            <a:ext cx="2668826" cy="2431144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10C8038F-2AA1-3A44-B417-E2197CA40264}"/>
              </a:ext>
            </a:extLst>
          </p:cNvPr>
          <p:cNvGrpSpPr/>
          <p:nvPr/>
        </p:nvGrpSpPr>
        <p:grpSpPr>
          <a:xfrm>
            <a:off x="945774" y="909114"/>
            <a:ext cx="7091430" cy="2718540"/>
            <a:chOff x="945774" y="909114"/>
            <a:chExt cx="7091430" cy="271854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0EB5B7A-266B-1E48-9509-BF2927C4A485}"/>
                </a:ext>
              </a:extLst>
            </p:cNvPr>
            <p:cNvCxnSpPr>
              <a:cxnSpLocks/>
            </p:cNvCxnSpPr>
            <p:nvPr/>
          </p:nvCxnSpPr>
          <p:spPr>
            <a:xfrm>
              <a:off x="3887366" y="2706281"/>
              <a:ext cx="218176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550BE31-56BC-1443-B0EB-6A2F61DD6BA3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>
              <a:off x="2397641" y="1507565"/>
              <a:ext cx="258693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23442B-3EF1-2349-BE1B-500215827D3A}"/>
                </a:ext>
              </a:extLst>
            </p:cNvPr>
            <p:cNvGrpSpPr/>
            <p:nvPr/>
          </p:nvGrpSpPr>
          <p:grpSpPr>
            <a:xfrm>
              <a:off x="1165087" y="909114"/>
              <a:ext cx="1232554" cy="2390668"/>
              <a:chOff x="551421" y="1085386"/>
              <a:chExt cx="2160191" cy="429816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148B153-8144-F142-A7A1-8E991E98BDD9}"/>
                  </a:ext>
                </a:extLst>
              </p:cNvPr>
              <p:cNvSpPr/>
              <p:nvPr/>
            </p:nvSpPr>
            <p:spPr>
              <a:xfrm>
                <a:off x="551421" y="1085386"/>
                <a:ext cx="2160191" cy="4298167"/>
              </a:xfrm>
              <a:prstGeom prst="rect">
                <a:avLst/>
              </a:prstGeom>
              <a:noFill/>
              <a:ln w="5715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9A5705E0-1629-B146-AF71-06486FA58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89909" y="1193602"/>
                <a:ext cx="1356140" cy="1356139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DEBCB0AD-E032-524B-8937-5CBD460AC1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69245" y="1445182"/>
                <a:ext cx="1325217" cy="1316384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669671B0-A35E-CA4D-BE77-6FD448DC50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217658" y="1739074"/>
                <a:ext cx="1356140" cy="1356139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</p:grp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C74873BD-43E8-7C40-AFC6-0A2DD63D59DE}"/>
                </a:ext>
              </a:extLst>
            </p:cNvPr>
            <p:cNvSpPr/>
            <p:nvPr/>
          </p:nvSpPr>
          <p:spPr>
            <a:xfrm rot="5400000">
              <a:off x="2661375" y="1100325"/>
              <a:ext cx="804401" cy="814483"/>
            </a:xfrm>
            <a:prstGeom prst="trapezoid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65" name="Trapezoid 64">
              <a:extLst>
                <a:ext uri="{FF2B5EF4-FFF2-40B4-BE49-F238E27FC236}">
                  <a16:creationId xmlns:a16="http://schemas.microsoft.com/office/drawing/2014/main" id="{7DC7B940-2517-AC46-837D-E4654057CE30}"/>
                </a:ext>
              </a:extLst>
            </p:cNvPr>
            <p:cNvSpPr/>
            <p:nvPr/>
          </p:nvSpPr>
          <p:spPr>
            <a:xfrm rot="5400000">
              <a:off x="2661376" y="2299040"/>
              <a:ext cx="804401" cy="814483"/>
            </a:xfrm>
            <a:prstGeom prst="trapezoid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Encoder</a:t>
              </a:r>
              <a:endParaRPr lang="en-US" sz="11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12552AE-41CD-2F40-9978-B8058CF5A4D0}"/>
                </a:ext>
              </a:extLst>
            </p:cNvPr>
            <p:cNvSpPr txBox="1"/>
            <p:nvPr/>
          </p:nvSpPr>
          <p:spPr>
            <a:xfrm rot="16200000">
              <a:off x="3337827" y="1369066"/>
              <a:ext cx="844269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N(μ</a:t>
              </a:r>
              <a:r>
                <a:rPr lang="en-US" sz="1200" b="1" baseline="-25000" dirty="0"/>
                <a:t>1</a:t>
              </a:r>
              <a:r>
                <a:rPr lang="en-US" sz="1200" b="1" dirty="0"/>
                <a:t>,Σ</a:t>
              </a:r>
              <a:r>
                <a:rPr lang="en-US" sz="1200" b="1" baseline="-25000" dirty="0"/>
                <a:t>1</a:t>
              </a:r>
              <a:r>
                <a:rPr lang="en-US" sz="1200" b="1" dirty="0"/>
                <a:t>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426012D-0E30-A443-BD5D-BC99F93B046E}"/>
                </a:ext>
              </a:extLst>
            </p:cNvPr>
            <p:cNvSpPr txBox="1"/>
            <p:nvPr/>
          </p:nvSpPr>
          <p:spPr>
            <a:xfrm rot="16200000">
              <a:off x="3337827" y="2560515"/>
              <a:ext cx="844269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N(μ</a:t>
              </a:r>
              <a:r>
                <a:rPr lang="en-US" sz="1200" b="1" baseline="-25000" dirty="0"/>
                <a:t>2</a:t>
              </a:r>
              <a:r>
                <a:rPr lang="en-US" sz="1200" b="1" dirty="0"/>
                <a:t>,Σ</a:t>
              </a:r>
              <a:r>
                <a:rPr lang="en-US" sz="1200" b="1" baseline="-25000" dirty="0"/>
                <a:t>2</a:t>
              </a:r>
              <a:r>
                <a:rPr lang="en-US" sz="1200" b="1" dirty="0"/>
                <a:t>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172F9E-F552-AD44-BA6F-921E644D68ED}"/>
                </a:ext>
              </a:extLst>
            </p:cNvPr>
            <p:cNvSpPr txBox="1"/>
            <p:nvPr/>
          </p:nvSpPr>
          <p:spPr>
            <a:xfrm rot="16200000">
              <a:off x="4065689" y="1965948"/>
              <a:ext cx="844269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N(</a:t>
              </a:r>
              <a:r>
                <a:rPr lang="en-US" sz="1200" b="1" dirty="0" err="1"/>
                <a:t>μ,Σ</a:t>
              </a:r>
              <a:r>
                <a:rPr lang="en-US" sz="1200" b="1" dirty="0"/>
                <a:t>)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FD1B7E-37DF-C14A-8131-5EA4427448C0}"/>
                </a:ext>
              </a:extLst>
            </p:cNvPr>
            <p:cNvSpPr/>
            <p:nvPr/>
          </p:nvSpPr>
          <p:spPr>
            <a:xfrm>
              <a:off x="3928470" y="1947174"/>
              <a:ext cx="313506" cy="305187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10B6D93-F461-A748-A568-948BC0DA8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2673" y="2015667"/>
              <a:ext cx="165100" cy="15875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AEEBE67-FF22-7A41-AD0E-559E47DD8B5D}"/>
                </a:ext>
              </a:extLst>
            </p:cNvPr>
            <p:cNvSpPr/>
            <p:nvPr/>
          </p:nvSpPr>
          <p:spPr>
            <a:xfrm>
              <a:off x="4754888" y="1959935"/>
              <a:ext cx="313506" cy="305187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z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3149849-1F6A-1D4E-A533-5683710BCAAA}"/>
                </a:ext>
              </a:extLst>
            </p:cNvPr>
            <p:cNvCxnSpPr>
              <a:cxnSpLocks/>
            </p:cNvCxnSpPr>
            <p:nvPr/>
          </p:nvCxnSpPr>
          <p:spPr>
            <a:xfrm>
              <a:off x="2397641" y="2730101"/>
              <a:ext cx="258693" cy="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E53C367-F804-9745-97EE-E3106B39A63D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3475923" y="1507565"/>
              <a:ext cx="145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4C9A9CD-5752-AF4E-9B38-0407954E6665}"/>
                </a:ext>
              </a:extLst>
            </p:cNvPr>
            <p:cNvCxnSpPr>
              <a:cxnSpLocks/>
            </p:cNvCxnSpPr>
            <p:nvPr/>
          </p:nvCxnSpPr>
          <p:spPr>
            <a:xfrm>
              <a:off x="3470817" y="2710796"/>
              <a:ext cx="1455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DA54E59-F607-9E4E-8678-65E53F1CC9F9}"/>
                </a:ext>
              </a:extLst>
            </p:cNvPr>
            <p:cNvCxnSpPr>
              <a:cxnSpLocks/>
              <a:endCxn id="45" idx="4"/>
            </p:cNvCxnSpPr>
            <p:nvPr/>
          </p:nvCxnSpPr>
          <p:spPr>
            <a:xfrm flipH="1" flipV="1">
              <a:off x="4085223" y="2252361"/>
              <a:ext cx="9100" cy="4539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13DF9D8-EE6E-3348-8DA7-4B9C04FCE8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85223" y="1512865"/>
              <a:ext cx="0" cy="4222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88D2D58-F942-1F47-8104-8318809A0BD4}"/>
                </a:ext>
              </a:extLst>
            </p:cNvPr>
            <p:cNvCxnSpPr>
              <a:cxnSpLocks/>
            </p:cNvCxnSpPr>
            <p:nvPr/>
          </p:nvCxnSpPr>
          <p:spPr>
            <a:xfrm>
              <a:off x="3898461" y="1518490"/>
              <a:ext cx="17788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E8F5ED1-2739-CD44-B219-F86343E5C9BC}"/>
                </a:ext>
              </a:extLst>
            </p:cNvPr>
            <p:cNvCxnSpPr>
              <a:cxnSpLocks/>
              <a:stCxn id="45" idx="6"/>
              <a:endCxn id="68" idx="0"/>
            </p:cNvCxnSpPr>
            <p:nvPr/>
          </p:nvCxnSpPr>
          <p:spPr>
            <a:xfrm>
              <a:off x="4241976" y="2099768"/>
              <a:ext cx="107348" cy="46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D5D64CB-98BE-314E-B5F0-A6630970724D}"/>
                </a:ext>
              </a:extLst>
            </p:cNvPr>
            <p:cNvCxnSpPr>
              <a:cxnSpLocks/>
            </p:cNvCxnSpPr>
            <p:nvPr/>
          </p:nvCxnSpPr>
          <p:spPr>
            <a:xfrm>
              <a:off x="4647540" y="2095088"/>
              <a:ext cx="107348" cy="467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438A338-92CC-D249-B5CD-3682B3A66D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62195" y="2150960"/>
              <a:ext cx="1056812" cy="1070293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302DBAC-A71D-B448-B12F-1A5F82186977}"/>
                </a:ext>
              </a:extLst>
            </p:cNvPr>
            <p:cNvSpPr/>
            <p:nvPr/>
          </p:nvSpPr>
          <p:spPr>
            <a:xfrm>
              <a:off x="4754888" y="2593544"/>
              <a:ext cx="313506" cy="305187"/>
            </a:xfrm>
            <a:prstGeom prst="ellipse">
              <a:avLst/>
            </a:prstGeom>
            <a:noFill/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3" name="Trapezoid 92">
              <a:extLst>
                <a:ext uri="{FF2B5EF4-FFF2-40B4-BE49-F238E27FC236}">
                  <a16:creationId xmlns:a16="http://schemas.microsoft.com/office/drawing/2014/main" id="{2AA19640-4F0F-1343-99A7-3201050F215A}"/>
                </a:ext>
              </a:extLst>
            </p:cNvPr>
            <p:cNvSpPr/>
            <p:nvPr/>
          </p:nvSpPr>
          <p:spPr>
            <a:xfrm rot="16200000">
              <a:off x="5427541" y="1099297"/>
              <a:ext cx="804401" cy="814483"/>
            </a:xfrm>
            <a:prstGeom prst="trapezoid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Decoder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E398390-B582-ED4B-9F4D-23B41B244DC9}"/>
                </a:ext>
              </a:extLst>
            </p:cNvPr>
            <p:cNvCxnSpPr>
              <a:cxnSpLocks/>
              <a:stCxn id="92" idx="7"/>
              <a:endCxn id="93" idx="0"/>
            </p:cNvCxnSpPr>
            <p:nvPr/>
          </p:nvCxnSpPr>
          <p:spPr>
            <a:xfrm flipV="1">
              <a:off x="5022482" y="1506538"/>
              <a:ext cx="400018" cy="11317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A68D87C-2F34-C548-AE31-153FB86458EE}"/>
                </a:ext>
              </a:extLst>
            </p:cNvPr>
            <p:cNvCxnSpPr>
              <a:cxnSpLocks/>
              <a:stCxn id="93" idx="0"/>
              <a:endCxn id="71" idx="6"/>
            </p:cNvCxnSpPr>
            <p:nvPr/>
          </p:nvCxnSpPr>
          <p:spPr>
            <a:xfrm flipH="1">
              <a:off x="5068394" y="1506538"/>
              <a:ext cx="354106" cy="60599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380B6C8-7AD5-0749-B432-3FA926A8D372}"/>
                </a:ext>
              </a:extLst>
            </p:cNvPr>
            <p:cNvCxnSpPr>
              <a:cxnSpLocks/>
              <a:stCxn id="103" idx="1"/>
              <a:endCxn id="71" idx="6"/>
            </p:cNvCxnSpPr>
            <p:nvPr/>
          </p:nvCxnSpPr>
          <p:spPr>
            <a:xfrm flipH="1" flipV="1">
              <a:off x="5068394" y="2112529"/>
              <a:ext cx="343023" cy="64898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B68BA821-6D4B-6B4F-BEAE-93549EEA3E43}"/>
                </a:ext>
              </a:extLst>
            </p:cNvPr>
            <p:cNvSpPr/>
            <p:nvPr/>
          </p:nvSpPr>
          <p:spPr>
            <a:xfrm>
              <a:off x="5411417" y="2429600"/>
              <a:ext cx="814483" cy="663822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Physics Model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89E364A-BBF5-5047-A41A-D347D4044ECD}"/>
                </a:ext>
              </a:extLst>
            </p:cNvPr>
            <p:cNvSpPr txBox="1"/>
            <p:nvPr/>
          </p:nvSpPr>
          <p:spPr>
            <a:xfrm>
              <a:off x="945774" y="3345221"/>
              <a:ext cx="167118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Multimodal Data</a:t>
              </a:r>
              <a:endParaRPr lang="en-US" sz="1100" dirty="0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5EB4EC9C-4DC3-424E-93D4-031A2C05EDE2}"/>
                </a:ext>
              </a:extLst>
            </p:cNvPr>
            <p:cNvGrpSpPr/>
            <p:nvPr/>
          </p:nvGrpSpPr>
          <p:grpSpPr>
            <a:xfrm>
              <a:off x="6595301" y="915186"/>
              <a:ext cx="1232554" cy="2390668"/>
              <a:chOff x="6332959" y="981806"/>
              <a:chExt cx="1232554" cy="2390668"/>
            </a:xfrm>
          </p:grpSpPr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5D5799F0-DBBB-574B-A654-6C5A8A829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52156" y="2219814"/>
                <a:ext cx="994159" cy="1074569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5EFE9CAB-8EFA-4043-B746-4382D5530CAA}"/>
                  </a:ext>
                </a:extLst>
              </p:cNvPr>
              <p:cNvGrpSpPr/>
              <p:nvPr/>
            </p:nvGrpSpPr>
            <p:grpSpPr>
              <a:xfrm>
                <a:off x="6332959" y="981806"/>
                <a:ext cx="1232554" cy="2390668"/>
                <a:chOff x="551421" y="1085386"/>
                <a:chExt cx="2160191" cy="4298167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D1A95D3-5E14-7A48-8268-7223165E697A}"/>
                    </a:ext>
                  </a:extLst>
                </p:cNvPr>
                <p:cNvSpPr/>
                <p:nvPr/>
              </p:nvSpPr>
              <p:spPr>
                <a:xfrm>
                  <a:off x="551421" y="1085386"/>
                  <a:ext cx="2160191" cy="4298167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9B21BB7F-4E7A-724A-9944-4AD7445A7A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89909" y="1193602"/>
                  <a:ext cx="1356140" cy="1356139"/>
                </a:xfrm>
                <a:prstGeom prst="rect">
                  <a:avLst/>
                </a:prstGeom>
                <a:ln w="38100">
                  <a:solidFill>
                    <a:srgbClr val="002060"/>
                  </a:solidFill>
                </a:ln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FC7B5093-DCB3-F847-B3C3-17EB8A251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69245" y="1445182"/>
                  <a:ext cx="1325217" cy="1316384"/>
                </a:xfrm>
                <a:prstGeom prst="rect">
                  <a:avLst/>
                </a:prstGeom>
                <a:ln w="38100">
                  <a:solidFill>
                    <a:srgbClr val="002060"/>
                  </a:solidFill>
                </a:ln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08BA4A40-5349-FE40-87A1-A4DF58D68D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217658" y="1739074"/>
                  <a:ext cx="1356140" cy="1356139"/>
                </a:xfrm>
                <a:prstGeom prst="rect">
                  <a:avLst/>
                </a:prstGeom>
                <a:ln w="38100">
                  <a:solidFill>
                    <a:srgbClr val="002060"/>
                  </a:solidFill>
                </a:ln>
              </p:spPr>
            </p:pic>
          </p:grpSp>
        </p:grp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4B52AAD-0C70-3A41-AB35-5F72369299E4}"/>
                </a:ext>
              </a:extLst>
            </p:cNvPr>
            <p:cNvCxnSpPr>
              <a:cxnSpLocks/>
              <a:stCxn id="103" idx="3"/>
            </p:cNvCxnSpPr>
            <p:nvPr/>
          </p:nvCxnSpPr>
          <p:spPr>
            <a:xfrm>
              <a:off x="6225900" y="2761511"/>
              <a:ext cx="369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4229678-D652-A249-8024-89A0A9A0E970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>
              <a:off x="6236983" y="1506538"/>
              <a:ext cx="380139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AFB2C64-356B-4046-A616-83E22DC10171}"/>
                </a:ext>
              </a:extLst>
            </p:cNvPr>
            <p:cNvSpPr txBox="1"/>
            <p:nvPr/>
          </p:nvSpPr>
          <p:spPr>
            <a:xfrm>
              <a:off x="6366024" y="3366044"/>
              <a:ext cx="167118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Prediction</a:t>
              </a:r>
              <a:endParaRPr lang="en-US" sz="1100" dirty="0"/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EB01C50F-4C0C-1C4D-89DA-992E5F07C425}"/>
              </a:ext>
            </a:extLst>
          </p:cNvPr>
          <p:cNvSpPr txBox="1"/>
          <p:nvPr/>
        </p:nvSpPr>
        <p:spPr>
          <a:xfrm>
            <a:off x="434776" y="3985477"/>
            <a:ext cx="2392438" cy="230832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Informal Idea</a:t>
            </a:r>
          </a:p>
          <a:p>
            <a:pPr algn="ctr"/>
            <a:r>
              <a:rPr lang="en-US" dirty="0"/>
              <a:t>We discover a shared latent representation of data providing a Rosetta stone </a:t>
            </a:r>
          </a:p>
          <a:p>
            <a:pPr algn="ctr"/>
            <a:r>
              <a:rPr lang="en-US" dirty="0"/>
              <a:t>across modalities</a:t>
            </a:r>
          </a:p>
          <a:p>
            <a:pPr algn="ctr"/>
            <a:r>
              <a:rPr lang="en-US" u="sng" dirty="0"/>
              <a:t>w/ uncertainty</a:t>
            </a:r>
          </a:p>
          <a:p>
            <a:pPr algn="ctr"/>
            <a:r>
              <a:rPr lang="en-US" u="sng" dirty="0"/>
              <a:t>estimation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0DE72FA-A318-5847-AE4E-77793FA584AC}"/>
              </a:ext>
            </a:extLst>
          </p:cNvPr>
          <p:cNvSpPr txBox="1"/>
          <p:nvPr/>
        </p:nvSpPr>
        <p:spPr>
          <a:xfrm>
            <a:off x="6199082" y="3791353"/>
            <a:ext cx="2392438" cy="258532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Formal Idea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b="1" dirty="0"/>
              <a:t>Gaussian product distribution gives deep posterior embedding for each modality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b="1" dirty="0"/>
              <a:t>Gaussian mixture prior in latent space identifies populations in data across modalities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b="1" i="1" dirty="0"/>
              <a:t>Closed form expressions </a:t>
            </a:r>
            <a:r>
              <a:rPr lang="en-US" sz="1200" b="1" dirty="0"/>
              <a:t>for loss – no Monte Carlo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sz="1200" b="1" dirty="0"/>
              <a:t>Supports Bayesian inference across modalities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7A8EB94-6FB8-6D4C-8E43-6BF360CE0D20}"/>
              </a:ext>
            </a:extLst>
          </p:cNvPr>
          <p:cNvCxnSpPr>
            <a:cxnSpLocks/>
            <a:stCxn id="103" idx="1"/>
            <a:endCxn id="92" idx="6"/>
          </p:cNvCxnSpPr>
          <p:nvPr/>
        </p:nvCxnSpPr>
        <p:spPr>
          <a:xfrm flipH="1" flipV="1">
            <a:off x="5068394" y="2746138"/>
            <a:ext cx="343023" cy="153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96D196E8-A1C5-7043-850C-A7A4DABE6330}"/>
              </a:ext>
            </a:extLst>
          </p:cNvPr>
          <p:cNvSpPr/>
          <p:nvPr/>
        </p:nvSpPr>
        <p:spPr>
          <a:xfrm rot="5400000">
            <a:off x="4090329" y="2701489"/>
            <a:ext cx="138282" cy="119083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ECA54A29-9825-5B4A-8380-64536F06F641}"/>
              </a:ext>
            </a:extLst>
          </p:cNvPr>
          <p:cNvSpPr txBox="1"/>
          <p:nvPr/>
        </p:nvSpPr>
        <p:spPr>
          <a:xfrm>
            <a:off x="3391940" y="3427521"/>
            <a:ext cx="15516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</a:rPr>
              <a:t>Modal Fusion</a:t>
            </a:r>
          </a:p>
        </p:txBody>
      </p:sp>
    </p:spTree>
    <p:extLst>
      <p:ext uri="{BB962C8B-B14F-4D97-AF65-F5344CB8AC3E}">
        <p14:creationId xmlns:p14="http://schemas.microsoft.com/office/powerpoint/2010/main" val="31674787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864-B2C0-7741-8DDA-EB953D67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Physics-based disentanglement of metal additive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73A9B-5010-6648-948F-82CF7FDB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BB2953-D8E7-9E4F-B618-57E5A41450DB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itchFamily="2" charset="0"/>
              </a:rPr>
              <a:t> </a:t>
            </a:r>
            <a:endParaRPr lang="en-US" dirty="0"/>
          </a:p>
        </p:txBody>
      </p:sp>
      <p:pic>
        <p:nvPicPr>
          <p:cNvPr id="10" name="video(3)">
            <a:hlinkClick r:id="" action="ppaction://media"/>
            <a:extLst>
              <a:ext uri="{FF2B5EF4-FFF2-40B4-BE49-F238E27FC236}">
                <a16:creationId xmlns:a16="http://schemas.microsoft.com/office/drawing/2014/main" id="{A402861B-8FB2-8943-811E-014830A151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165" t="28352" r="18879" b="24773"/>
          <a:stretch>
            <a:fillRect/>
          </a:stretch>
        </p:blipFill>
        <p:spPr>
          <a:xfrm>
            <a:off x="357773" y="1557064"/>
            <a:ext cx="3868127" cy="27914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66219A-202A-F748-BC04-D753F9F220B5}"/>
              </a:ext>
            </a:extLst>
          </p:cNvPr>
          <p:cNvSpPr txBox="1"/>
          <p:nvPr/>
        </p:nvSpPr>
        <p:spPr>
          <a:xfrm>
            <a:off x="814829" y="4913884"/>
            <a:ext cx="7647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historical lattice compression dataset:</a:t>
            </a:r>
          </a:p>
          <a:p>
            <a:r>
              <a:rPr lang="en-US" dirty="0"/>
              <a:t>	Mode 1: Images of microstructure prior to deformation</a:t>
            </a:r>
          </a:p>
          <a:p>
            <a:r>
              <a:rPr lang="en-US" dirty="0"/>
              <a:t>	Mode 2: Fit piecewise linear expert model to stress/strain response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04C1C8E-D4C4-6240-A25C-5F87021CFCC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4960" y="1053500"/>
            <a:ext cx="3699040" cy="397035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6C83615-DF80-324D-9B23-3BCC4CA9A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801" y="1405473"/>
            <a:ext cx="1088822" cy="819586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CFE14FA-25D9-B84C-9341-D6DCF493D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8429" y="3720019"/>
            <a:ext cx="1072166" cy="794664"/>
          </a:xfrm>
          <a:prstGeom prst="rect">
            <a:avLst/>
          </a:prstGeom>
          <a:noFill/>
          <a:ln w="38100"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6BE8875-C90D-D042-AAF7-6DCE42ED5A7B}"/>
              </a:ext>
            </a:extLst>
          </p:cNvPr>
          <p:cNvCxnSpPr>
            <a:cxnSpLocks/>
          </p:cNvCxnSpPr>
          <p:nvPr/>
        </p:nvCxnSpPr>
        <p:spPr>
          <a:xfrm>
            <a:off x="6601212" y="2286884"/>
            <a:ext cx="107596" cy="461124"/>
          </a:xfrm>
          <a:prstGeom prst="straightConnector1">
            <a:avLst/>
          </a:prstGeom>
          <a:ln w="57150">
            <a:solidFill>
              <a:srgbClr val="0303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447303-478D-944D-A85F-2582604AED98}"/>
              </a:ext>
            </a:extLst>
          </p:cNvPr>
          <p:cNvCxnSpPr>
            <a:cxnSpLocks/>
          </p:cNvCxnSpPr>
          <p:nvPr/>
        </p:nvCxnSpPr>
        <p:spPr>
          <a:xfrm>
            <a:off x="5765533" y="4233858"/>
            <a:ext cx="29126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322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85864-B2C0-7741-8DDA-EB953D67B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Physics-based disentanglement of metal 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73A9B-5010-6648-948F-82CF7FDB8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disentangledLattice.mov" descr="disentangledLattice.mov">
            <a:hlinkClick r:id="" action="ppaction://media"/>
            <a:extLst>
              <a:ext uri="{FF2B5EF4-FFF2-40B4-BE49-F238E27FC236}">
                <a16:creationId xmlns:a16="http://schemas.microsoft.com/office/drawing/2014/main" id="{1506C4C2-146D-404F-BDFB-95DC202B0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600" y="991675"/>
            <a:ext cx="8821271" cy="2205318"/>
          </a:xfrm>
          <a:prstGeom prst="rect">
            <a:avLst/>
          </a:prstGeom>
        </p:spPr>
      </p:pic>
      <p:pic>
        <p:nvPicPr>
          <p:cNvPr id="6" name="video_first_images(1)">
            <a:hlinkClick r:id="" action="ppaction://media"/>
            <a:extLst>
              <a:ext uri="{FF2B5EF4-FFF2-40B4-BE49-F238E27FC236}">
                <a16:creationId xmlns:a16="http://schemas.microsoft.com/office/drawing/2014/main" id="{57E8531D-B1F3-FF4D-919D-917643890B6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505" t="12281" r="4818" b="17005"/>
          <a:stretch>
            <a:fillRect/>
          </a:stretch>
        </p:blipFill>
        <p:spPr>
          <a:xfrm>
            <a:off x="228600" y="3475994"/>
            <a:ext cx="3620935" cy="27627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A79CD7-BBDE-394B-9B70-1EC9B137E146}"/>
              </a:ext>
            </a:extLst>
          </p:cNvPr>
          <p:cNvSpPr txBox="1"/>
          <p:nvPr/>
        </p:nvSpPr>
        <p:spPr>
          <a:xfrm>
            <a:off x="4334435" y="3626284"/>
            <a:ext cx="39713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/>
              <a:t>Images of lattices and stress/strain curves are disentangled in latent space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Once disentangled, images are calibrated to clusters</a:t>
            </a:r>
            <a:br>
              <a:rPr lang="en-US" sz="1400" dirty="0"/>
            </a:b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Once disentangled, expert models calibrate into two populations</a:t>
            </a:r>
          </a:p>
          <a:p>
            <a:pPr marL="342900" indent="-342900">
              <a:buFont typeface="+mj-lt"/>
              <a:buAutoNum type="arabicPeriod"/>
            </a:pP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Impact:</a:t>
            </a:r>
            <a:r>
              <a:rPr lang="en-US" sz="1400" dirty="0"/>
              <a:t> Low-throughput uniaxial testing replaced w/ high-throughput imaging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2310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76371-1226-3330-9097-7D49C3AF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7" y="0"/>
            <a:ext cx="8229600" cy="991675"/>
          </a:xfrm>
        </p:spPr>
        <p:txBody>
          <a:bodyPr/>
          <a:lstStyle/>
          <a:p>
            <a:r>
              <a:rPr lang="en-US" sz="2400" dirty="0"/>
              <a:t>Toward </a:t>
            </a:r>
            <a:r>
              <a:rPr lang="en-US" sz="2400" b="1" dirty="0"/>
              <a:t>causal</a:t>
            </a:r>
            <a:r>
              <a:rPr lang="en-US" sz="2400" dirty="0"/>
              <a:t>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6E610-1891-B21A-ED34-CDCF97AE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449E6-CAE0-D526-34E1-98B0ADAC125C}"/>
              </a:ext>
            </a:extLst>
          </p:cNvPr>
          <p:cNvSpPr txBox="1"/>
          <p:nvPr/>
        </p:nvSpPr>
        <p:spPr>
          <a:xfrm>
            <a:off x="557559" y="1181746"/>
            <a:ext cx="72036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Ex: Correlation vs causation (</a:t>
            </a:r>
            <a:r>
              <a:rPr lang="en-US" b="1" dirty="0" err="1"/>
              <a:t>Schölkopf</a:t>
            </a:r>
            <a:r>
              <a:rPr lang="en-US" b="1" dirty="0"/>
              <a:t>)</a:t>
            </a:r>
          </a:p>
          <a:p>
            <a:endParaRPr lang="en-US" b="1" dirty="0"/>
          </a:p>
          <a:p>
            <a:r>
              <a:rPr lang="en-US" dirty="0"/>
              <a:t>Conditional probability is insufficient to encode causal relationships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Consider the question of city altitude vs temperature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F5DA4F-F0BC-3F89-9330-274F3429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2357426"/>
            <a:ext cx="75565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F5E300-0FD8-BAC1-E01A-8A435EE5BE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00" y="3851131"/>
            <a:ext cx="7772400" cy="3037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5675D9-4759-23FA-6A29-18616090C90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300" y="4466947"/>
            <a:ext cx="7772400" cy="285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75715-4FAD-5F62-DD71-528923818418}"/>
              </a:ext>
            </a:extLst>
          </p:cNvPr>
          <p:cNvSpPr txBox="1"/>
          <p:nvPr/>
        </p:nvSpPr>
        <p:spPr>
          <a:xfrm>
            <a:off x="925706" y="5654073"/>
            <a:ext cx="720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If we can identify </a:t>
            </a:r>
            <a:r>
              <a:rPr lang="en-US" b="1" i="1" dirty="0"/>
              <a:t>causal mechanisms</a:t>
            </a:r>
            <a:r>
              <a:rPr lang="en-US" b="1" dirty="0"/>
              <a:t> we can identify and exploit precursors to rare events/failure/</a:t>
            </a:r>
            <a:r>
              <a:rPr lang="en-US" b="1" dirty="0" err="1"/>
              <a:t>etc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2365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3A8DF-F3EC-1729-5C57-20A010E8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817684-91CB-FB17-CD67-DB4F060D8003}"/>
              </a:ext>
            </a:extLst>
          </p:cNvPr>
          <p:cNvSpPr txBox="1"/>
          <p:nvPr/>
        </p:nvSpPr>
        <p:spPr>
          <a:xfrm>
            <a:off x="0" y="5829984"/>
            <a:ext cx="8686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From: </a:t>
            </a:r>
            <a:r>
              <a:rPr lang="en-US" sz="1200" dirty="0" err="1"/>
              <a:t>Scholkopf</a:t>
            </a:r>
            <a:r>
              <a:rPr lang="en-US" sz="1200" dirty="0"/>
              <a:t>, B., </a:t>
            </a:r>
            <a:r>
              <a:rPr lang="en-US" sz="1200" dirty="0" err="1"/>
              <a:t>Janzing</a:t>
            </a:r>
            <a:r>
              <a:rPr lang="en-US" sz="1200" dirty="0"/>
              <a:t>, D., Peters, J., </a:t>
            </a:r>
            <a:r>
              <a:rPr lang="en-US" sz="1200" dirty="0" err="1"/>
              <a:t>Sgouritsa</a:t>
            </a:r>
            <a:r>
              <a:rPr lang="en-US" sz="1200" dirty="0"/>
              <a:t>, E., Zhang, ¨ K., and </a:t>
            </a:r>
            <a:r>
              <a:rPr lang="en-US" sz="1200" dirty="0" err="1"/>
              <a:t>Mooij</a:t>
            </a:r>
            <a:r>
              <a:rPr lang="en-US" sz="1200" dirty="0"/>
              <a:t>, J. M. On causal and anti-causal learning. In Langford, J. and </a:t>
            </a:r>
            <a:r>
              <a:rPr lang="en-US" sz="1200" dirty="0" err="1"/>
              <a:t>Pineau</a:t>
            </a:r>
            <a:r>
              <a:rPr lang="en-US" sz="1200" dirty="0"/>
              <a:t>, J. (eds.), Proceedings of the 29th International Conference on Machine Learning (ICML), pp. 1255–1262, New York, NY, USA, 2012. </a:t>
            </a:r>
            <a:r>
              <a:rPr lang="en-US" sz="1200" dirty="0" err="1"/>
              <a:t>Omnipress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DE869B-75E6-6001-EC6B-7572339C9F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696" y="189180"/>
            <a:ext cx="6569405" cy="48427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D7285-7DCF-69EE-AFB1-FAFBEC48E687}"/>
              </a:ext>
            </a:extLst>
          </p:cNvPr>
          <p:cNvSpPr txBox="1"/>
          <p:nvPr/>
        </p:nvSpPr>
        <p:spPr>
          <a:xfrm>
            <a:off x="2027973" y="5169336"/>
            <a:ext cx="46308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Combining probability with directed acyclic graphs is necessary to describe causal relationships!</a:t>
            </a:r>
          </a:p>
        </p:txBody>
      </p:sp>
    </p:spTree>
    <p:extLst>
      <p:ext uri="{BB962C8B-B14F-4D97-AF65-F5344CB8AC3E}">
        <p14:creationId xmlns:p14="http://schemas.microsoft.com/office/powerpoint/2010/main" val="4076629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3A8DF-F3EC-1729-5C57-20A010E8F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BFB8C-CF85-F0C8-6E90-2B1A0C6D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359" y="1993367"/>
            <a:ext cx="8759041" cy="268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2A95DB-3927-4C8E-4626-B82952F99C1C}"/>
              </a:ext>
            </a:extLst>
          </p:cNvPr>
          <p:cNvSpPr txBox="1"/>
          <p:nvPr/>
        </p:nvSpPr>
        <p:spPr>
          <a:xfrm>
            <a:off x="1062346" y="4675822"/>
            <a:ext cx="6657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b="1" dirty="0"/>
              <a:t>But - DAGs are inherently </a:t>
            </a:r>
          </a:p>
          <a:p>
            <a:pPr algn="ctr"/>
            <a:r>
              <a:rPr lang="en-US" b="1" dirty="0"/>
              <a:t>combinatorial and discrete 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Can we use ML to discover DAGs without brute force?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F0C57-C07A-B558-BAE8-908636C47C10}"/>
              </a:ext>
            </a:extLst>
          </p:cNvPr>
          <p:cNvSpPr txBox="1"/>
          <p:nvPr/>
        </p:nvSpPr>
        <p:spPr>
          <a:xfrm>
            <a:off x="254058" y="909935"/>
            <a:ext cx="5269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Causal relationships are encoded via directed acyclic graph to avoid circular reasoning: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E776CC-D7C4-E378-49F3-DD64E20BEADD}"/>
                  </a:ext>
                </a:extLst>
              </p:cNvPr>
              <p:cNvSpPr/>
              <p:nvPr/>
            </p:nvSpPr>
            <p:spPr>
              <a:xfrm>
                <a:off x="596342" y="15168412"/>
                <a:ext cx="11728180" cy="3185850"/>
              </a:xfrm>
              <a:prstGeom prst="rect">
                <a:avLst/>
              </a:prstGeom>
              <a:solidFill>
                <a:schemeClr val="accent6">
                  <a:alpha val="28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4400" dirty="0">
                    <a:solidFill>
                      <a:schemeClr val="tx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r>
                          <a:rPr lang="en-US" sz="4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𝑵</m:t>
                        </m:r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𝑝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sSubPr>
                          <m:e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𝐿</m:t>
                            </m:r>
                          </m:sub>
                        </m:sSub>
                      </m:e>
                    </m:d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ℓ</m:t>
                        </m:r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𝐿</m:t>
                        </m:r>
                      </m:sup>
                      <m:e>
                        <m:r>
                          <a:rPr lang="en-US" sz="4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Open Sans" panose="020B0606030504020204" pitchFamily="34" charset="0"/>
                            <a:cs typeface="Open Sans" panose="020B0606030504020204" pitchFamily="34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ℓ</m:t>
                                </m:r>
                              </m:sub>
                            </m:sSub>
                          </m:e>
                          <m:e>
                            <m:r>
                              <a:rPr lang="en-US" sz="4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Open Sans" panose="020B0606030504020204" pitchFamily="34" charset="0"/>
                                <a:cs typeface="Open Sans" panose="020B0606030504020204" pitchFamily="34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  <m:t>𝐺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4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Open Sans" panose="020B0606030504020204" pitchFamily="34" charset="0"/>
                                    <a:cs typeface="Open Sans" panose="020B0606030504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4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Open Sans" panose="020B0606030504020204" pitchFamily="34" charset="0"/>
                                        <a:cs typeface="Open Sans" panose="020B0606030504020204" pitchFamily="34" charset="0"/>
                                      </a:rPr>
                                      <m:t>ℓ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sz="4400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0E776CC-D7C4-E378-49F3-DD64E20BEA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42" y="15168412"/>
                <a:ext cx="11728180" cy="3185850"/>
              </a:xfrm>
              <a:prstGeom prst="rect">
                <a:avLst/>
              </a:prstGeom>
              <a:blipFill>
                <a:blip r:embed="rId3"/>
                <a:stretch>
                  <a:fillRect t="-15079" b="-7937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74C040CD-8942-B2BE-4BC7-8B57499C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921" y="716209"/>
            <a:ext cx="3072238" cy="1015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029583-4885-BCA4-1B1F-82DB7351784A}"/>
              </a:ext>
            </a:extLst>
          </p:cNvPr>
          <p:cNvSpPr txBox="1"/>
          <p:nvPr/>
        </p:nvSpPr>
        <p:spPr>
          <a:xfrm>
            <a:off x="0" y="6527800"/>
            <a:ext cx="360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credit: </a:t>
            </a:r>
            <a:r>
              <a:rPr lang="en-US" dirty="0" err="1">
                <a:solidFill>
                  <a:schemeClr val="bg1"/>
                </a:solidFill>
              </a:rPr>
              <a:t>Houman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Owhadi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977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8035-980F-A181-8314-AFC21DF81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aging of multiphysics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91E0F-0A37-BC19-9C24-D314CA73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3E7ED-E342-B4A8-66E1-DC350B903B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995" y="761528"/>
            <a:ext cx="8648010" cy="3929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2F0CB-A787-0389-F901-3D6576F5B7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473" y="5296205"/>
            <a:ext cx="5149516" cy="10442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E0E159-B34E-90C2-4D59-C4A1B61737BF}"/>
              </a:ext>
            </a:extLst>
          </p:cNvPr>
          <p:cNvSpPr txBox="1"/>
          <p:nvPr/>
        </p:nvSpPr>
        <p:spPr>
          <a:xfrm>
            <a:off x="5624945" y="4941717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Idea</a:t>
            </a:r>
          </a:p>
          <a:p>
            <a:pPr algn="ctr"/>
            <a:r>
              <a:rPr lang="en-US" dirty="0"/>
              <a:t>Identify precursors to failure in simulated aging of novel III-V devices</a:t>
            </a:r>
          </a:p>
        </p:txBody>
      </p:sp>
    </p:spTree>
    <p:extLst>
      <p:ext uri="{BB962C8B-B14F-4D97-AF65-F5344CB8AC3E}">
        <p14:creationId xmlns:p14="http://schemas.microsoft.com/office/powerpoint/2010/main" val="3491910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1746A-6E84-8D4F-6827-787E02C2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outlook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963AC-BCA4-CF60-C40A-68E4038F1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26E34F-28AB-DAEA-DA3D-7987AA09EA89}"/>
              </a:ext>
            </a:extLst>
          </p:cNvPr>
          <p:cNvSpPr txBox="1">
            <a:spLocks/>
          </p:cNvSpPr>
          <p:nvPr/>
        </p:nvSpPr>
        <p:spPr bwMode="auto">
          <a:xfrm>
            <a:off x="114737" y="3111324"/>
            <a:ext cx="2863516" cy="300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algn="ctr" defTabSz="914400"/>
            <a:r>
              <a:rPr lang="en-US" sz="2000" b="1" kern="0" dirty="0"/>
              <a:t>Why SciML?</a:t>
            </a:r>
          </a:p>
          <a:p>
            <a:pPr algn="ctr" defTabSz="914400"/>
            <a:r>
              <a:rPr lang="en-US" sz="2000" kern="0" dirty="0"/>
              <a:t>Develop data-driven models to perform simulations of systems too complex to derive models for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D6B851C-E032-A35B-CCF8-C1C6A38012BA}"/>
              </a:ext>
            </a:extLst>
          </p:cNvPr>
          <p:cNvSpPr txBox="1">
            <a:spLocks/>
          </p:cNvSpPr>
          <p:nvPr/>
        </p:nvSpPr>
        <p:spPr bwMode="auto">
          <a:xfrm>
            <a:off x="3084314" y="3191576"/>
            <a:ext cx="2699084" cy="300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algn="ctr" defTabSz="914400"/>
            <a:r>
              <a:rPr lang="en-US" sz="2000" b="1" kern="0" dirty="0"/>
              <a:t>Complex Systems</a:t>
            </a:r>
          </a:p>
          <a:p>
            <a:pPr algn="ctr" defTabSz="914400"/>
            <a:r>
              <a:rPr lang="en-US" sz="2000" kern="0" dirty="0"/>
              <a:t>What guarantees are needed to reliably couple individual models at a system scale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15099A-887C-1AEB-0C92-7E577D6C5878}"/>
              </a:ext>
            </a:extLst>
          </p:cNvPr>
          <p:cNvSpPr txBox="1">
            <a:spLocks/>
          </p:cNvSpPr>
          <p:nvPr/>
        </p:nvSpPr>
        <p:spPr bwMode="auto">
          <a:xfrm>
            <a:off x="6047437" y="3147118"/>
            <a:ext cx="2981826" cy="300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algn="ctr" defTabSz="914400"/>
            <a:r>
              <a:rPr lang="en-US" sz="2000" b="1" kern="0" dirty="0"/>
              <a:t>ML for discovery science</a:t>
            </a:r>
          </a:p>
          <a:p>
            <a:pPr algn="ctr" defTabSz="914400"/>
            <a:r>
              <a:rPr lang="en-US" sz="2000" kern="0" dirty="0"/>
              <a:t>Causal models which integrate physics will expose exploitable structure in scientific datasets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7831CC-F21C-AA2C-98B2-46CC288B026B}"/>
              </a:ext>
            </a:extLst>
          </p:cNvPr>
          <p:cNvSpPr txBox="1"/>
          <p:nvPr/>
        </p:nvSpPr>
        <p:spPr>
          <a:xfrm>
            <a:off x="2286000" y="118441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n-US" sz="1800" b="1" kern="0" dirty="0"/>
              <a:t>What will be necessary in next 10 years to develop autonomous systems for scientific discovery?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803BC-923C-D8D9-CF8E-B9CC61D5AE71}"/>
              </a:ext>
            </a:extLst>
          </p:cNvPr>
          <p:cNvSpPr txBox="1"/>
          <p:nvPr/>
        </p:nvSpPr>
        <p:spPr>
          <a:xfrm>
            <a:off x="2173357" y="2187994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/>
            <a:r>
              <a:rPr lang="en-US" b="1" kern="0" dirty="0"/>
              <a:t>What theoretical guarantees are necessary to build digital twins for high-consequence engineering systems?</a:t>
            </a:r>
            <a:endParaRPr lang="en-US" sz="1800" b="1" kern="0" dirty="0"/>
          </a:p>
        </p:txBody>
      </p:sp>
    </p:spTree>
    <p:extLst>
      <p:ext uri="{BB962C8B-B14F-4D97-AF65-F5344CB8AC3E}">
        <p14:creationId xmlns:p14="http://schemas.microsoft.com/office/powerpoint/2010/main" val="380910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C8D24-1FD7-1C4B-A532-15366C84E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29" y="329864"/>
            <a:ext cx="7543800" cy="427669"/>
          </a:xfrm>
        </p:spPr>
        <p:txBody>
          <a:bodyPr/>
          <a:lstStyle/>
          <a:p>
            <a:r>
              <a:rPr lang="en-US" dirty="0"/>
              <a:t>Data-driven modeling for high-consequence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175E3-06A5-7447-BB38-54092CACC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98999-F9F7-DA40-8A2E-CA37FD97A32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3249" y="2116251"/>
            <a:ext cx="1323652" cy="7781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01CFF-15AE-7F42-9567-BACDF60F7D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778" y="1356750"/>
            <a:ext cx="1370629" cy="778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EC1F4-2C83-AD48-A5B3-7A75647E26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176" y="2812273"/>
            <a:ext cx="1547769" cy="1005500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735AB27F-CE7E-BE4D-AC88-E3D5A2DDF844}"/>
              </a:ext>
            </a:extLst>
          </p:cNvPr>
          <p:cNvSpPr/>
          <p:nvPr/>
        </p:nvSpPr>
        <p:spPr>
          <a:xfrm>
            <a:off x="202637" y="1393019"/>
            <a:ext cx="383142" cy="23388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350" dirty="0"/>
              <a:t>Speed                            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16C4825-C499-2545-AE88-82495BE46752}"/>
              </a:ext>
            </a:extLst>
          </p:cNvPr>
          <p:cNvGrpSpPr/>
          <p:nvPr/>
        </p:nvGrpSpPr>
        <p:grpSpPr>
          <a:xfrm>
            <a:off x="2544161" y="1393018"/>
            <a:ext cx="1547769" cy="2513544"/>
            <a:chOff x="3779599" y="893331"/>
            <a:chExt cx="2320724" cy="38572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941A95-2313-8E41-B889-58ABAC0FB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79599" y="893331"/>
              <a:ext cx="2320724" cy="703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1C763B-25AA-FE47-9C56-C3E2556D91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813252" y="3118754"/>
              <a:ext cx="1965897" cy="1631855"/>
            </a:xfrm>
            <a:prstGeom prst="rect">
              <a:avLst/>
            </a:prstGeom>
          </p:spPr>
        </p:pic>
        <p:pic>
          <p:nvPicPr>
            <p:cNvPr id="16" name="case04.mp4" descr="case04.mp4">
              <a:hlinkClick r:id="" action="ppaction://media"/>
              <a:extLst>
                <a:ext uri="{FF2B5EF4-FFF2-40B4-BE49-F238E27FC236}">
                  <a16:creationId xmlns:a16="http://schemas.microsoft.com/office/drawing/2014/main" id="{BB97EA74-01D4-2D4C-AA58-21838520C485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3995552" y="1754495"/>
              <a:ext cx="1888818" cy="125921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D18414B-2913-0D43-A2D9-2C98B4F86E6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2041" y="1102537"/>
            <a:ext cx="1479881" cy="8604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A5896C-E239-6D48-86BF-90E9D7C2028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2041" y="1566191"/>
            <a:ext cx="1479881" cy="11928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4F5E23-6D38-7044-B779-92C89309676C}"/>
              </a:ext>
            </a:extLst>
          </p:cNvPr>
          <p:cNvSpPr txBox="1"/>
          <p:nvPr/>
        </p:nvSpPr>
        <p:spPr>
          <a:xfrm>
            <a:off x="4482390" y="2714169"/>
            <a:ext cx="1987952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Correct PFLOTRAN Solution</a:t>
            </a:r>
            <a:endParaRPr lang="en-US" sz="8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AA817A-DF3D-D348-B4D3-F6595F8D362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53" b="-9519"/>
          <a:stretch/>
        </p:blipFill>
        <p:spPr>
          <a:xfrm>
            <a:off x="4482390" y="2889621"/>
            <a:ext cx="1857375" cy="1324178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3B46C948-2870-D945-BA1D-E7CEB807E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8809" y="1204852"/>
            <a:ext cx="1740543" cy="12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EBE21F2-F41D-5840-8ADA-C1818A652342}"/>
              </a:ext>
            </a:extLst>
          </p:cNvPr>
          <p:cNvGrpSpPr/>
          <p:nvPr/>
        </p:nvGrpSpPr>
        <p:grpSpPr>
          <a:xfrm>
            <a:off x="6662761" y="2652205"/>
            <a:ext cx="2252639" cy="1251015"/>
            <a:chOff x="5121908" y="991675"/>
            <a:chExt cx="3793492" cy="2060627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1692BF7-0104-4547-A2F6-107584749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88410" y="991675"/>
              <a:ext cx="1627773" cy="2060627"/>
            </a:xfrm>
            <a:prstGeom prst="rect">
              <a:avLst/>
            </a:prstGeom>
          </p:spPr>
        </p:pic>
        <p:pic>
          <p:nvPicPr>
            <p:cNvPr id="24" name="Picture 23" descr="Diagram&#10;&#10;Description automatically generated">
              <a:extLst>
                <a:ext uri="{FF2B5EF4-FFF2-40B4-BE49-F238E27FC236}">
                  <a16:creationId xmlns:a16="http://schemas.microsoft.com/office/drawing/2014/main" id="{7A6229E4-8D44-9E4F-A6AB-CD090671F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816183" y="991675"/>
              <a:ext cx="1099217" cy="1897203"/>
            </a:xfrm>
            <a:prstGeom prst="rect">
              <a:avLst/>
            </a:prstGeom>
          </p:spPr>
        </p:pic>
        <p:pic>
          <p:nvPicPr>
            <p:cNvPr id="25" name="Picture 24" descr="Diagram, histogram&#10;&#10;Description automatically generated">
              <a:extLst>
                <a:ext uri="{FF2B5EF4-FFF2-40B4-BE49-F238E27FC236}">
                  <a16:creationId xmlns:a16="http://schemas.microsoft.com/office/drawing/2014/main" id="{9454EA44-5C51-E44F-BDBD-4B55CCD8F5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21908" y="991675"/>
              <a:ext cx="1107012" cy="19409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C17F09F-878B-D14B-9299-2926DF5FF1BF}"/>
              </a:ext>
            </a:extLst>
          </p:cNvPr>
          <p:cNvSpPr txBox="1"/>
          <p:nvPr/>
        </p:nvSpPr>
        <p:spPr>
          <a:xfrm>
            <a:off x="202636" y="4095303"/>
            <a:ext cx="198795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Data-driven compact models</a:t>
            </a:r>
            <a:endParaRPr lang="en-US" sz="13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8681E5-8F0C-7E4E-90E2-AA505D21319C}"/>
              </a:ext>
            </a:extLst>
          </p:cNvPr>
          <p:cNvSpPr txBox="1"/>
          <p:nvPr/>
        </p:nvSpPr>
        <p:spPr>
          <a:xfrm>
            <a:off x="2190588" y="4092528"/>
            <a:ext cx="22250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Data-driven shock magnetohydrodynamics</a:t>
            </a:r>
            <a:endParaRPr lang="en-US" sz="13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29F18-00B6-1D4E-A69C-F8D75CE36B3D}"/>
              </a:ext>
            </a:extLst>
          </p:cNvPr>
          <p:cNvSpPr txBox="1"/>
          <p:nvPr/>
        </p:nvSpPr>
        <p:spPr>
          <a:xfrm>
            <a:off x="4415649" y="4092526"/>
            <a:ext cx="2158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Data-driven subsurface fracture</a:t>
            </a:r>
            <a:endParaRPr lang="en-US" sz="135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A32D06-2C73-7F45-94F4-F0F2E9685163}"/>
              </a:ext>
            </a:extLst>
          </p:cNvPr>
          <p:cNvSpPr txBox="1"/>
          <p:nvPr/>
        </p:nvSpPr>
        <p:spPr>
          <a:xfrm>
            <a:off x="6709920" y="4026870"/>
            <a:ext cx="215832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Data-driven solid mechanics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51C153-FE4E-00AB-356E-D234B86E8A8B}"/>
              </a:ext>
            </a:extLst>
          </p:cNvPr>
          <p:cNvSpPr/>
          <p:nvPr/>
        </p:nvSpPr>
        <p:spPr>
          <a:xfrm>
            <a:off x="1435962" y="4945196"/>
            <a:ext cx="2261286" cy="1112108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Classical Sim</a:t>
            </a:r>
          </a:p>
          <a:p>
            <a:pPr algn="ctr"/>
            <a:r>
              <a:rPr lang="en-US" dirty="0"/>
              <a:t>First-principles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A9E8D7-F4CB-B089-670F-B6274137B1F5}"/>
              </a:ext>
            </a:extLst>
          </p:cNvPr>
          <p:cNvSpPr/>
          <p:nvPr/>
        </p:nvSpPr>
        <p:spPr>
          <a:xfrm>
            <a:off x="5109016" y="4945196"/>
            <a:ext cx="2261286" cy="1112108"/>
          </a:xfrm>
          <a:prstGeom prst="rect">
            <a:avLst/>
          </a:prstGeom>
          <a:solidFill>
            <a:srgbClr val="0C7E3D"/>
          </a:solidFill>
          <a:ln>
            <a:solidFill>
              <a:srgbClr val="0C7E3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Data-driven modeling</a:t>
            </a:r>
          </a:p>
          <a:p>
            <a:pPr algn="ctr"/>
            <a:r>
              <a:rPr lang="en-US" dirty="0"/>
              <a:t>ML physics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930B247-BB66-06B3-96DF-39EF28DDD9D2}"/>
              </a:ext>
            </a:extLst>
          </p:cNvPr>
          <p:cNvSpPr/>
          <p:nvPr/>
        </p:nvSpPr>
        <p:spPr>
          <a:xfrm>
            <a:off x="3927907" y="5266471"/>
            <a:ext cx="980303" cy="4572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70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3172" y="455824"/>
            <a:ext cx="7949718" cy="427669"/>
          </a:xfrm>
        </p:spPr>
        <p:txBody>
          <a:bodyPr/>
          <a:lstStyle/>
          <a:p>
            <a:r>
              <a:rPr lang="en-US" dirty="0"/>
              <a:t>Moving beyond “physics-informed ML”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EFE56-F6DF-9B41-80EB-9DFD0CFE02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024" y="1214075"/>
            <a:ext cx="2207348" cy="831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8C67B-E84F-CC45-8C4B-C1782AA675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1571" y="1088157"/>
            <a:ext cx="2159029" cy="77024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F840E86-4688-0B4A-932B-0E5BFCBD8ADC}"/>
              </a:ext>
            </a:extLst>
          </p:cNvPr>
          <p:cNvSpPr txBox="1"/>
          <p:nvPr/>
        </p:nvSpPr>
        <p:spPr>
          <a:xfrm>
            <a:off x="235458" y="4046033"/>
            <a:ext cx="833704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/>
              <a:t>What guarantees are needed to deploy ML in high consequence engineering settings?</a:t>
            </a:r>
          </a:p>
          <a:p>
            <a:endParaRPr lang="en-US" sz="13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How to enforce physics when explicit model form is unknown?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dirty="0"/>
              <a:t>How to train networks effectively to obtain both a good fit to data and enforce physics exactly?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/>
              <a:t>How to guarantee convergence, stability, and physical realizability?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350" dirty="0"/>
          </a:p>
          <a:p>
            <a:endParaRPr lang="en-US" sz="1350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AD8D9E5-2553-1A43-B335-B297D985C0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534" y="1415044"/>
            <a:ext cx="2312745" cy="4833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42855C-7F64-A344-A7CA-8C8634CE558D}"/>
              </a:ext>
            </a:extLst>
          </p:cNvPr>
          <p:cNvSpPr txBox="1"/>
          <p:nvPr/>
        </p:nvSpPr>
        <p:spPr>
          <a:xfrm>
            <a:off x="449122" y="2131751"/>
            <a:ext cx="15636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”Black-box” ML</a:t>
            </a:r>
          </a:p>
          <a:p>
            <a:pPr algn="ctr"/>
            <a:r>
              <a:rPr lang="en-US" sz="1350" dirty="0"/>
              <a:t>No physics + big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E4A4FE-C8C5-564F-BF9C-1CAECB79B6F5}"/>
              </a:ext>
            </a:extLst>
          </p:cNvPr>
          <p:cNvSpPr txBox="1"/>
          <p:nvPr/>
        </p:nvSpPr>
        <p:spPr>
          <a:xfrm>
            <a:off x="3376477" y="2259053"/>
            <a:ext cx="203948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Physics-informed ML</a:t>
            </a:r>
          </a:p>
          <a:p>
            <a:pPr algn="ctr"/>
            <a:r>
              <a:rPr lang="en-US" sz="1350" dirty="0"/>
              <a:t>Weak physics alleviate data requirements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86102E-68BC-C848-8FB1-5FCEF43A8306}"/>
              </a:ext>
            </a:extLst>
          </p:cNvPr>
          <p:cNvSpPr txBox="1"/>
          <p:nvPr/>
        </p:nvSpPr>
        <p:spPr>
          <a:xfrm>
            <a:off x="6367292" y="2127959"/>
            <a:ext cx="232758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Structure preserving ML</a:t>
            </a:r>
          </a:p>
          <a:p>
            <a:pPr algn="ctr"/>
            <a:r>
              <a:rPr lang="en-US" sz="1350" dirty="0"/>
              <a:t>Exact physics treatment independent of data</a:t>
            </a:r>
          </a:p>
        </p:txBody>
      </p:sp>
      <p:sp>
        <p:nvSpPr>
          <p:cNvPr id="40" name="Left-Right Arrow 39">
            <a:extLst>
              <a:ext uri="{FF2B5EF4-FFF2-40B4-BE49-F238E27FC236}">
                <a16:creationId xmlns:a16="http://schemas.microsoft.com/office/drawing/2014/main" id="{CBBFF6B0-949E-544D-835B-A4F894734B46}"/>
              </a:ext>
            </a:extLst>
          </p:cNvPr>
          <p:cNvSpPr/>
          <p:nvPr/>
        </p:nvSpPr>
        <p:spPr>
          <a:xfrm>
            <a:off x="233172" y="3203391"/>
            <a:ext cx="8490204" cy="5349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No domain expertise                                                                                       Strong physical priors</a:t>
            </a:r>
          </a:p>
        </p:txBody>
      </p:sp>
    </p:spTree>
    <p:extLst>
      <p:ext uri="{BB962C8B-B14F-4D97-AF65-F5344CB8AC3E}">
        <p14:creationId xmlns:p14="http://schemas.microsoft.com/office/powerpoint/2010/main" val="15113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D607-7AE3-414A-8346-878DD23E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Shock </a:t>
            </a:r>
            <a:r>
              <a:rPr lang="en-US" dirty="0" err="1"/>
              <a:t>magnetohydro</a:t>
            </a:r>
            <a:r>
              <a:rPr lang="en-US" dirty="0"/>
              <a:t> experiments on Z-machine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DE98A-3309-B647-B189-A2D1CB41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0C71D-FAE5-2E41-9122-258138B6A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976017"/>
            <a:ext cx="78486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D607-7AE3-414A-8346-878DD23E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Shock </a:t>
            </a:r>
            <a:r>
              <a:rPr lang="en-US" dirty="0" err="1"/>
              <a:t>magnetohydro</a:t>
            </a:r>
            <a:r>
              <a:rPr lang="en-US" dirty="0"/>
              <a:t> experiments on Z-machine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DE98A-3309-B647-B189-A2D1CB41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CAF1B74-203E-A043-A488-2D8FBC785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0607"/>
            <a:ext cx="9144000" cy="509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0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D607-7AE3-414A-8346-878DD23E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Ex: Shock </a:t>
            </a:r>
            <a:r>
              <a:rPr lang="en-US" dirty="0" err="1"/>
              <a:t>magnetohydro</a:t>
            </a:r>
            <a:r>
              <a:rPr lang="en-US" dirty="0"/>
              <a:t> experiments on Z-machine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DE98A-3309-B647-B189-A2D1CB414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F881E5-0E1C-CE4E-AFC5-5C2228EE3EAD}"/>
              </a:ext>
            </a:extLst>
          </p:cNvPr>
          <p:cNvSpPr txBox="1"/>
          <p:nvPr/>
        </p:nvSpPr>
        <p:spPr>
          <a:xfrm>
            <a:off x="143872" y="892098"/>
            <a:ext cx="4921692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Discovery of material EOS:</a:t>
            </a: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How to extract EOS under extreme conditions from shock response?</a:t>
            </a:r>
          </a:p>
          <a:p>
            <a:pPr algn="ctr"/>
            <a:endParaRPr 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DDM to augment and accelerate intensive model calibration</a:t>
            </a:r>
          </a:p>
          <a:p>
            <a:pPr algn="ctr"/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 direct measurements of EOS are available!</a:t>
            </a:r>
          </a:p>
          <a:p>
            <a:pPr algn="ctr"/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29EAE2-8708-2346-A608-A419F9A064ED}"/>
              </a:ext>
            </a:extLst>
          </p:cNvPr>
          <p:cNvCxnSpPr>
            <a:cxnSpLocks/>
            <a:stCxn id="29" idx="2"/>
            <a:endCxn id="8" idx="0"/>
          </p:cNvCxnSpPr>
          <p:nvPr/>
        </p:nvCxnSpPr>
        <p:spPr>
          <a:xfrm flipH="1">
            <a:off x="6891585" y="930812"/>
            <a:ext cx="30633" cy="2045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891547D-9294-B945-BDAF-47BC4BB9BB75}"/>
              </a:ext>
            </a:extLst>
          </p:cNvPr>
          <p:cNvCxnSpPr>
            <a:cxnSpLocks/>
            <a:stCxn id="30" idx="2"/>
            <a:endCxn id="6" idx="0"/>
          </p:cNvCxnSpPr>
          <p:nvPr/>
        </p:nvCxnSpPr>
        <p:spPr>
          <a:xfrm flipH="1">
            <a:off x="7861414" y="926336"/>
            <a:ext cx="187329" cy="3432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5EF42DF7-21AB-DA40-BCD3-D2A58D60EE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5296" y="3779167"/>
            <a:ext cx="1965897" cy="1631855"/>
          </a:xfrm>
          <a:prstGeom prst="rect">
            <a:avLst/>
          </a:prstGeom>
        </p:spPr>
      </p:pic>
      <p:pic>
        <p:nvPicPr>
          <p:cNvPr id="38" name="case04.mp4" descr="case04.mp4">
            <a:hlinkClick r:id="" action="ppaction://media"/>
            <a:extLst>
              <a:ext uri="{FF2B5EF4-FFF2-40B4-BE49-F238E27FC236}">
                <a16:creationId xmlns:a16="http://schemas.microsoft.com/office/drawing/2014/main" id="{2F1221F1-D21B-1F48-8B3F-AE999990DE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2081" y="3635041"/>
            <a:ext cx="2465313" cy="1643542"/>
          </a:xfrm>
          <a:prstGeom prst="rect">
            <a:avLst/>
          </a:prstGeom>
        </p:spPr>
      </p:pic>
      <p:sp>
        <p:nvSpPr>
          <p:cNvPr id="39" name="Right Arrow 38">
            <a:extLst>
              <a:ext uri="{FF2B5EF4-FFF2-40B4-BE49-F238E27FC236}">
                <a16:creationId xmlns:a16="http://schemas.microsoft.com/office/drawing/2014/main" id="{CE169141-639B-434D-AB30-0AE0E3097109}"/>
              </a:ext>
            </a:extLst>
          </p:cNvPr>
          <p:cNvSpPr/>
          <p:nvPr/>
        </p:nvSpPr>
        <p:spPr>
          <a:xfrm>
            <a:off x="1405848" y="5411022"/>
            <a:ext cx="2563091" cy="2366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9B4CE0-A266-F44B-8F31-8FB801525D8C}"/>
              </a:ext>
            </a:extLst>
          </p:cNvPr>
          <p:cNvSpPr txBox="1"/>
          <p:nvPr/>
        </p:nvSpPr>
        <p:spPr>
          <a:xfrm>
            <a:off x="90055" y="6116067"/>
            <a:ext cx="8512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Credits: </a:t>
            </a:r>
            <a:r>
              <a:rPr lang="en-US" sz="1200" dirty="0"/>
              <a:t>ASC, </a:t>
            </a:r>
            <a:r>
              <a:rPr lang="en-US" sz="1200" dirty="0" err="1"/>
              <a:t>Philms</a:t>
            </a:r>
            <a:r>
              <a:rPr lang="en-US" sz="1200" dirty="0"/>
              <a:t> project funding</a:t>
            </a:r>
            <a:endParaRPr lang="en-US" sz="12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30513F9-6A5D-334B-80F3-45A87AA076BE}"/>
              </a:ext>
            </a:extLst>
          </p:cNvPr>
          <p:cNvGrpSpPr/>
          <p:nvPr/>
        </p:nvGrpSpPr>
        <p:grpSpPr>
          <a:xfrm>
            <a:off x="5801542" y="649337"/>
            <a:ext cx="2942231" cy="4366698"/>
            <a:chOff x="5105535" y="843458"/>
            <a:chExt cx="4080069" cy="53096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AA416F-88A3-3F4C-B9A6-4F1FBDD32A46}"/>
                </a:ext>
              </a:extLst>
            </p:cNvPr>
            <p:cNvGrpSpPr/>
            <p:nvPr/>
          </p:nvGrpSpPr>
          <p:grpSpPr>
            <a:xfrm>
              <a:off x="5171158" y="1229830"/>
              <a:ext cx="3252651" cy="1418887"/>
              <a:chOff x="557345" y="2484071"/>
              <a:chExt cx="3252651" cy="141888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60DDFDA-1084-884A-BA4E-A5486C839F34}"/>
                  </a:ext>
                </a:extLst>
              </p:cNvPr>
              <p:cNvSpPr/>
              <p:nvPr/>
            </p:nvSpPr>
            <p:spPr>
              <a:xfrm>
                <a:off x="3115928" y="2851839"/>
                <a:ext cx="464545" cy="68700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A48A9B1-588F-324C-8E43-17415B109E1A}"/>
                  </a:ext>
                </a:extLst>
              </p:cNvPr>
              <p:cNvGrpSpPr/>
              <p:nvPr/>
            </p:nvGrpSpPr>
            <p:grpSpPr>
              <a:xfrm>
                <a:off x="1128305" y="2937715"/>
                <a:ext cx="620226" cy="515250"/>
                <a:chOff x="993908" y="2573383"/>
                <a:chExt cx="825521" cy="685798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1B528BB0-FFCD-3A4D-A4EE-E84D470A22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3908" y="2573383"/>
                  <a:ext cx="825521" cy="0"/>
                </a:xfrm>
                <a:prstGeom prst="straightConnector1">
                  <a:avLst/>
                </a:prstGeom>
                <a:ln w="53975">
                  <a:solidFill>
                    <a:schemeClr val="tx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06D6FE95-4FFC-DA44-B0EA-BB471F6C99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3908" y="2744832"/>
                  <a:ext cx="825521" cy="0"/>
                </a:xfrm>
                <a:prstGeom prst="straightConnector1">
                  <a:avLst/>
                </a:prstGeom>
                <a:ln w="53975">
                  <a:solidFill>
                    <a:schemeClr val="tx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6595FBD8-1AD4-424B-823D-63BDEF515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3908" y="2916281"/>
                  <a:ext cx="825521" cy="0"/>
                </a:xfrm>
                <a:prstGeom prst="straightConnector1">
                  <a:avLst/>
                </a:prstGeom>
                <a:ln w="53975">
                  <a:solidFill>
                    <a:schemeClr val="tx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C43835B-C30D-0A45-AE6F-E3CE6E6FAA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3908" y="3087731"/>
                  <a:ext cx="825521" cy="0"/>
                </a:xfrm>
                <a:prstGeom prst="straightConnector1">
                  <a:avLst/>
                </a:prstGeom>
                <a:ln w="53975">
                  <a:solidFill>
                    <a:schemeClr val="tx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B8FB8413-44EF-B045-8A12-8E71DDAA85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3908" y="3259181"/>
                  <a:ext cx="825521" cy="0"/>
                </a:xfrm>
                <a:prstGeom prst="straightConnector1">
                  <a:avLst/>
                </a:prstGeom>
                <a:ln w="53975">
                  <a:solidFill>
                    <a:schemeClr val="tx2">
                      <a:lumMod val="60000"/>
                      <a:lumOff val="4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0FB1205-C952-F84F-87D3-6A207C373722}"/>
                  </a:ext>
                </a:extLst>
              </p:cNvPr>
              <p:cNvSpPr/>
              <p:nvPr/>
            </p:nvSpPr>
            <p:spPr>
              <a:xfrm>
                <a:off x="1924307" y="2688728"/>
                <a:ext cx="158011" cy="1013225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3D803DD-12D0-F048-9D34-ADC4D65858C7}"/>
                  </a:ext>
                </a:extLst>
              </p:cNvPr>
              <p:cNvSpPr/>
              <p:nvPr/>
            </p:nvSpPr>
            <p:spPr>
              <a:xfrm>
                <a:off x="557345" y="2484071"/>
                <a:ext cx="3252651" cy="14188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t"/>
              <a:lstStyle/>
              <a:p>
                <a:pPr algn="ctr"/>
                <a:r>
                  <a:rPr lang="en-US" sz="1400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Initial time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FEF37E2-A944-214A-A8B2-6A97AC073429}"/>
                </a:ext>
              </a:extLst>
            </p:cNvPr>
            <p:cNvGrpSpPr/>
            <p:nvPr/>
          </p:nvGrpSpPr>
          <p:grpSpPr>
            <a:xfrm>
              <a:off x="5171159" y="3013098"/>
              <a:ext cx="3252651" cy="1418887"/>
              <a:chOff x="557345" y="3423218"/>
              <a:chExt cx="3252651" cy="1418887"/>
            </a:xfrm>
          </p:grpSpPr>
          <p:sp>
            <p:nvSpPr>
              <p:cNvPr id="16" name="Block Arc 15">
                <a:extLst>
                  <a:ext uri="{FF2B5EF4-FFF2-40B4-BE49-F238E27FC236}">
                    <a16:creationId xmlns:a16="http://schemas.microsoft.com/office/drawing/2014/main" id="{16BBBD89-611B-074E-A7F6-8407A255612B}"/>
                  </a:ext>
                </a:extLst>
              </p:cNvPr>
              <p:cNvSpPr/>
              <p:nvPr/>
            </p:nvSpPr>
            <p:spPr>
              <a:xfrm rot="5400000">
                <a:off x="1856717" y="3900389"/>
                <a:ext cx="1013225" cy="464545"/>
              </a:xfrm>
              <a:prstGeom prst="blockArc">
                <a:avLst>
                  <a:gd name="adj1" fmla="val 10800000"/>
                  <a:gd name="adj2" fmla="val 109325"/>
                  <a:gd name="adj3" fmla="val 29443"/>
                </a:avLst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33BC41A-4922-EA4E-8283-C4628CF093CD}"/>
                  </a:ext>
                </a:extLst>
              </p:cNvPr>
              <p:cNvSpPr/>
              <p:nvPr/>
            </p:nvSpPr>
            <p:spPr>
              <a:xfrm>
                <a:off x="3115928" y="3789160"/>
                <a:ext cx="464545" cy="687003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26D595F5-6125-BF4C-BA74-F7FF09D15E7C}"/>
                  </a:ext>
                </a:extLst>
              </p:cNvPr>
              <p:cNvSpPr/>
              <p:nvPr/>
            </p:nvSpPr>
            <p:spPr>
              <a:xfrm>
                <a:off x="557345" y="3423218"/>
                <a:ext cx="3252651" cy="14188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t"/>
              <a:lstStyle/>
              <a:p>
                <a:pPr algn="ctr"/>
                <a:r>
                  <a:rPr lang="en-US" sz="1400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Mid time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D72B9D-B6B2-AB46-93D7-8CF10A2E81D8}"/>
                </a:ext>
              </a:extLst>
            </p:cNvPr>
            <p:cNvGrpSpPr/>
            <p:nvPr/>
          </p:nvGrpSpPr>
          <p:grpSpPr>
            <a:xfrm>
              <a:off x="5171159" y="4734263"/>
              <a:ext cx="3252651" cy="1418887"/>
              <a:chOff x="418011" y="5144383"/>
              <a:chExt cx="3252651" cy="141888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7069E7E-109C-5D4D-84C3-DB7235F3695C}"/>
                  </a:ext>
                </a:extLst>
              </p:cNvPr>
              <p:cNvGrpSpPr/>
              <p:nvPr/>
            </p:nvGrpSpPr>
            <p:grpSpPr>
              <a:xfrm>
                <a:off x="2562925" y="5347217"/>
                <a:ext cx="878208" cy="1013225"/>
                <a:chOff x="2903393" y="5594308"/>
                <a:chExt cx="1168895" cy="1348602"/>
              </a:xfrm>
            </p:grpSpPr>
            <p:sp>
              <p:nvSpPr>
                <p:cNvPr id="22" name="Block Arc 21">
                  <a:extLst>
                    <a:ext uri="{FF2B5EF4-FFF2-40B4-BE49-F238E27FC236}">
                      <a16:creationId xmlns:a16="http://schemas.microsoft.com/office/drawing/2014/main" id="{F20CDCB1-B486-0040-9C0D-8F6870562EE8}"/>
                    </a:ext>
                  </a:extLst>
                </p:cNvPr>
                <p:cNvSpPr/>
                <p:nvPr/>
              </p:nvSpPr>
              <p:spPr>
                <a:xfrm rot="5400000">
                  <a:off x="2538248" y="5959453"/>
                  <a:ext cx="1348602" cy="618311"/>
                </a:xfrm>
                <a:prstGeom prst="blockArc">
                  <a:avLst>
                    <a:gd name="adj1" fmla="val 10800000"/>
                    <a:gd name="adj2" fmla="val 109325"/>
                    <a:gd name="adj3" fmla="val 29443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C2AA84F-CAE2-F342-87A0-C4D3C199D23B}"/>
                    </a:ext>
                  </a:extLst>
                </p:cNvPr>
                <p:cNvSpPr/>
                <p:nvPr/>
              </p:nvSpPr>
              <p:spPr>
                <a:xfrm>
                  <a:off x="3453978" y="5811407"/>
                  <a:ext cx="618310" cy="914399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273DDF9-F458-E24D-8B67-3BF7077B3E99}"/>
                    </a:ext>
                  </a:extLst>
                </p:cNvPr>
                <p:cNvSpPr/>
                <p:nvPr/>
              </p:nvSpPr>
              <p:spPr>
                <a:xfrm>
                  <a:off x="3453983" y="5811406"/>
                  <a:ext cx="301042" cy="914399"/>
                </a:xfrm>
                <a:prstGeom prst="rect">
                  <a:avLst/>
                </a:prstGeom>
                <a:gradFill flip="none" rotWithShape="1">
                  <a:gsLst>
                    <a:gs pos="68000">
                      <a:schemeClr val="accent3">
                        <a:lumMod val="60000"/>
                        <a:lumOff val="4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solidFill>
                    <a:schemeClr val="accent3">
                      <a:lumMod val="75000"/>
                      <a:alpha val="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1F7697DA-8179-6946-A63E-FC7E727C261A}"/>
                  </a:ext>
                </a:extLst>
              </p:cNvPr>
              <p:cNvSpPr/>
              <p:nvPr/>
            </p:nvSpPr>
            <p:spPr>
              <a:xfrm>
                <a:off x="418011" y="5144383"/>
                <a:ext cx="3252651" cy="1418887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t"/>
              <a:lstStyle/>
              <a:p>
                <a:pPr algn="ctr"/>
                <a:r>
                  <a:rPr lang="en-US" sz="1400" u="sng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Final time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FA7E68-9024-B942-BC4F-30FD7C69FAA1}"/>
                </a:ext>
              </a:extLst>
            </p:cNvPr>
            <p:cNvSpPr txBox="1"/>
            <p:nvPr/>
          </p:nvSpPr>
          <p:spPr>
            <a:xfrm>
              <a:off x="6079289" y="848901"/>
              <a:ext cx="1160634" cy="336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Flyer plate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97F3307-AFDF-E042-B691-10B66819B886}"/>
                </a:ext>
              </a:extLst>
            </p:cNvPr>
            <p:cNvSpPr txBox="1"/>
            <p:nvPr/>
          </p:nvSpPr>
          <p:spPr>
            <a:xfrm>
              <a:off x="7257970" y="843458"/>
              <a:ext cx="1927634" cy="3368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Material under test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F400A69-AC55-DB44-BF25-D03953C83290}"/>
                </a:ext>
              </a:extLst>
            </p:cNvPr>
            <p:cNvSpPr txBox="1"/>
            <p:nvPr/>
          </p:nvSpPr>
          <p:spPr>
            <a:xfrm>
              <a:off x="5118545" y="4441207"/>
              <a:ext cx="3252650" cy="31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Impact drives shock to study response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2739ECE-59B1-4C43-9F30-C4643D0EEDB4}"/>
                </a:ext>
              </a:extLst>
            </p:cNvPr>
            <p:cNvSpPr txBox="1"/>
            <p:nvPr/>
          </p:nvSpPr>
          <p:spPr>
            <a:xfrm>
              <a:off x="5105535" y="2663586"/>
              <a:ext cx="3252650" cy="3181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Magnetic field from Z pushes flier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6632CD80-6EDC-F640-8375-727B4ABAD4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757" y="5190812"/>
            <a:ext cx="3016102" cy="7039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AC0585F-953A-C047-9D0C-F7E8879040D8}"/>
              </a:ext>
            </a:extLst>
          </p:cNvPr>
          <p:cNvSpPr txBox="1"/>
          <p:nvPr/>
        </p:nvSpPr>
        <p:spPr>
          <a:xfrm>
            <a:off x="5922027" y="5938718"/>
            <a:ext cx="23455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  <a:t>Synthetic data: 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MD simulations of shocked material</a:t>
            </a:r>
          </a:p>
        </p:txBody>
      </p:sp>
    </p:spTree>
    <p:extLst>
      <p:ext uri="{BB962C8B-B14F-4D97-AF65-F5344CB8AC3E}">
        <p14:creationId xmlns:p14="http://schemas.microsoft.com/office/powerpoint/2010/main" val="143493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3998-DE7B-A2A3-D758-D11F1EA69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56" y="0"/>
            <a:ext cx="8229600" cy="991675"/>
          </a:xfrm>
        </p:spPr>
        <p:txBody>
          <a:bodyPr/>
          <a:lstStyle/>
          <a:p>
            <a:r>
              <a:rPr lang="en-US" dirty="0"/>
              <a:t>Can ML emulate engineering judgement?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9F02D-48D3-7864-973B-2A0C40C7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026" name="Picture 2" descr="Structural Analysis Case Study &amp; Tutorial | DegreeTutors.com">
            <a:extLst>
              <a:ext uri="{FF2B5EF4-FFF2-40B4-BE49-F238E27FC236}">
                <a16:creationId xmlns:a16="http://schemas.microsoft.com/office/drawing/2014/main" id="{11FCFA8D-74DA-5147-9913-4D2712E6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644" y="1238704"/>
            <a:ext cx="7742712" cy="25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52FA4-4833-4DCC-F69B-CCB1E0D5F0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4086" y="4020931"/>
            <a:ext cx="4919353" cy="2066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8DC40E-6B47-179D-9D4D-3854416D92B4}"/>
              </a:ext>
            </a:extLst>
          </p:cNvPr>
          <p:cNvSpPr txBox="1"/>
          <p:nvPr/>
        </p:nvSpPr>
        <p:spPr>
          <a:xfrm>
            <a:off x="520561" y="4056497"/>
            <a:ext cx="26778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Toward</a:t>
            </a:r>
            <a:r>
              <a:rPr lang="en-US" dirty="0"/>
              <a:t> </a:t>
            </a:r>
            <a:r>
              <a:rPr lang="en-US" b="1" dirty="0"/>
              <a:t>Physics-Informed Machine Intelligence</a:t>
            </a:r>
          </a:p>
          <a:p>
            <a:pPr algn="ctr"/>
            <a:r>
              <a:rPr lang="en-US" dirty="0"/>
              <a:t>Using ML to emulate reasoning tasks that currently humans can only do </a:t>
            </a:r>
          </a:p>
        </p:txBody>
      </p:sp>
    </p:spTree>
    <p:extLst>
      <p:ext uri="{BB962C8B-B14F-4D97-AF65-F5344CB8AC3E}">
        <p14:creationId xmlns:p14="http://schemas.microsoft.com/office/powerpoint/2010/main" val="2507970989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_CorpPresentation_Template1">
  <a:themeElements>
    <a:clrScheme name="Sandia Brand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103160"/>
      </a:accent5>
      <a:accent6>
        <a:srgbClr val="730E00"/>
      </a:accent6>
      <a:hlink>
        <a:srgbClr val="37A6D2"/>
      </a:hlink>
      <a:folHlink>
        <a:srgbClr val="B71A2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129150</TotalTime>
  <Words>2193</Words>
  <Application>Microsoft Office PowerPoint</Application>
  <PresentationFormat>On-screen Show (4:3)</PresentationFormat>
  <Paragraphs>360</Paragraphs>
  <Slides>39</Slides>
  <Notes>5</Notes>
  <HiddenSlides>0</HiddenSlides>
  <MMClips>8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-apple-system</vt:lpstr>
      <vt:lpstr>Arial</vt:lpstr>
      <vt:lpstr>Calibri</vt:lpstr>
      <vt:lpstr>Cambria Math</vt:lpstr>
      <vt:lpstr>Comic Sans MS</vt:lpstr>
      <vt:lpstr>Gill Sans MT</vt:lpstr>
      <vt:lpstr>LMRoman12-Regular-Identity-H</vt:lpstr>
      <vt:lpstr>Open Sans</vt:lpstr>
      <vt:lpstr>Roboto</vt:lpstr>
      <vt:lpstr>Segoe UI</vt:lpstr>
      <vt:lpstr>Times</vt:lpstr>
      <vt:lpstr>Times New Roman</vt:lpstr>
      <vt:lpstr>Trebuchet MS</vt:lpstr>
      <vt:lpstr>var(--nova-font-family-sans-serif)</vt:lpstr>
      <vt:lpstr>Wingdings</vt:lpstr>
      <vt:lpstr>Sandia_CorpPresentation_Template1</vt:lpstr>
      <vt:lpstr>An Intro to Scientific Machine Learning Data-driven modeling, digital twins, and physics-informed machine intelligence</vt:lpstr>
      <vt:lpstr>Scientific Machine Learning (SciML) Integration of scientific computing with machine learning</vt:lpstr>
      <vt:lpstr> Intro to data-driven modeling  Some data-driven modeling (DDM)  exemplar problems</vt:lpstr>
      <vt:lpstr>Data-driven modeling for high-consequence engineering</vt:lpstr>
      <vt:lpstr>Moving beyond “physics-informed ML”</vt:lpstr>
      <vt:lpstr>Ex: Shock magnetohydro experiments on Z-machine</vt:lpstr>
      <vt:lpstr>Ex: Shock magnetohydro experiments on Z-machine</vt:lpstr>
      <vt:lpstr>Ex: Shock magnetohydro experiments on Z-machine</vt:lpstr>
      <vt:lpstr>Can ML emulate engineering judgement?</vt:lpstr>
      <vt:lpstr>High-level picture of how data-driven finite elements work</vt:lpstr>
      <vt:lpstr>Digital twin of as-built lithium-ion battery microstructure</vt:lpstr>
      <vt:lpstr>Reduced semiconductor models from a single datapoint</vt:lpstr>
      <vt:lpstr> Intro to complex systems  Assembling data-driven building blocks to consider complex systems</vt:lpstr>
      <vt:lpstr>Scalable Efficient and Accurate Causal Reasoning with Operators, Graphs, and Spikes Director: George Karniadakis (PNNL/Brown) Deputy Director: Nat Trask (SNL)</vt:lpstr>
      <vt:lpstr>Causal digital twins for systems-of-systems</vt:lpstr>
      <vt:lpstr>Causal digital twins for systems-of-systems</vt:lpstr>
      <vt:lpstr>Systems-of-systems are ubiquitous in NNSA/DOE complex</vt:lpstr>
      <vt:lpstr> Intro to complex systems  Microelectronics ”codesign” as an exemplar problem</vt:lpstr>
      <vt:lpstr>Why do we need math/hardware codesign</vt:lpstr>
      <vt:lpstr>PowerPoint Presentation</vt:lpstr>
      <vt:lpstr>Concretely: Shrinking the footprint of an optical comm</vt:lpstr>
      <vt:lpstr>What physics do we need to treat at a device level?</vt:lpstr>
      <vt:lpstr>PowerPoint Presentation</vt:lpstr>
      <vt:lpstr>Rapid radiation-hardened semiconductor design</vt:lpstr>
      <vt:lpstr> Intro to ML for scientific discovery  Causal learning and material science</vt:lpstr>
      <vt:lpstr>PowerPoint Presentation</vt:lpstr>
      <vt:lpstr>Multimodality in advanced manufacturing processes Multimodality: heterogeneous data Process parameters: laser, powder, speed High-fidelity characterization: microscopy, XRF, XRD, TEM, SEM Low-fidelity signals: light, sound, images, profilometry</vt:lpstr>
      <vt:lpstr>PowerPoint Presentation</vt:lpstr>
      <vt:lpstr>Beyond ”black box ML” for material science</vt:lpstr>
      <vt:lpstr>PowerPoint Presentation</vt:lpstr>
      <vt:lpstr>Beyond Fingerprinting Grand Challenge</vt:lpstr>
      <vt:lpstr>PIMA – physics-informed multimodal autoencoder</vt:lpstr>
      <vt:lpstr>Physics-based disentanglement of metal additive</vt:lpstr>
      <vt:lpstr>Physics-based disentanglement of metal AM</vt:lpstr>
      <vt:lpstr>Toward causal embeddings</vt:lpstr>
      <vt:lpstr>PowerPoint Presentation</vt:lpstr>
      <vt:lpstr>PowerPoint Presentation</vt:lpstr>
      <vt:lpstr>Simulated aging of multiphysics systems</vt:lpstr>
      <vt:lpstr>Conclusions and outlook</vt:lpstr>
    </vt:vector>
  </TitlesOfParts>
  <Company>Sandia National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Trask, Nat</cp:lastModifiedBy>
  <cp:revision>655</cp:revision>
  <cp:lastPrinted>2023-01-20T17:17:16Z</cp:lastPrinted>
  <dcterms:created xsi:type="dcterms:W3CDTF">2011-10-03T16:15:05Z</dcterms:created>
  <dcterms:modified xsi:type="dcterms:W3CDTF">2024-01-18T15:03:19Z</dcterms:modified>
</cp:coreProperties>
</file>